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21"/>
  </p:notesMasterIdLst>
  <p:sldIdLst>
    <p:sldId id="268" r:id="rId2"/>
    <p:sldId id="273" r:id="rId3"/>
    <p:sldId id="274" r:id="rId4"/>
    <p:sldId id="257" r:id="rId5"/>
    <p:sldId id="272" r:id="rId6"/>
    <p:sldId id="258" r:id="rId7"/>
    <p:sldId id="275" r:id="rId8"/>
    <p:sldId id="259" r:id="rId9"/>
    <p:sldId id="261" r:id="rId10"/>
    <p:sldId id="262" r:id="rId11"/>
    <p:sldId id="263" r:id="rId12"/>
    <p:sldId id="276" r:id="rId13"/>
    <p:sldId id="269" r:id="rId14"/>
    <p:sldId id="270" r:id="rId15"/>
    <p:sldId id="267" r:id="rId16"/>
    <p:sldId id="264" r:id="rId17"/>
    <p:sldId id="271" r:id="rId18"/>
    <p:sldId id="265" r:id="rId19"/>
    <p:sldId id="266"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3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extLst>
      <p:ext uri="{BB962C8B-B14F-4D97-AF65-F5344CB8AC3E}">
        <p14:creationId xmlns:p14="http://schemas.microsoft.com/office/powerpoint/2010/main" val="261115001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724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904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8740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140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5436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74" name="Shape 2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1304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3512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5427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1717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2685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4140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313" name="Shape 3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4627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6041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319" name="Shape 3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5419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lvl="0">
              <a:spcBef>
                <a:spcPts val="0"/>
              </a:spcBef>
              <a:buNone/>
            </a:pPr>
            <a:endParaRPr dirty="0"/>
          </a:p>
        </p:txBody>
      </p:sp>
      <p:sp>
        <p:nvSpPr>
          <p:cNvPr id="327" name="Shape 3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9034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9" name="Shape 39"/>
          <p:cNvSpPr txBox="1">
            <a:spLocks noGrp="1"/>
          </p:cNvSpPr>
          <p:nvPr>
            <p:ph type="body" idx="1"/>
          </p:nvPr>
        </p:nvSpPr>
        <p:spPr>
          <a:xfrm>
            <a:off x="1154954" y="2603500"/>
            <a:ext cx="8761412" cy="3416299"/>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40" name="Shape 40"/>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1" name="Shape 41"/>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2" name="Shape 42"/>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Shape 43"/>
        <p:cNvGrpSpPr/>
        <p:nvPr/>
      </p:nvGrpSpPr>
      <p:grpSpPr>
        <a:xfrm>
          <a:off x="0" y="0"/>
          <a:ext cx="0" cy="0"/>
          <a:chOff x="0" y="0"/>
          <a:chExt cx="0" cy="0"/>
        </a:xfrm>
      </p:grpSpPr>
      <p:grpSp>
        <p:nvGrpSpPr>
          <p:cNvPr id="44" name="Shape 44"/>
          <p:cNvGrpSpPr/>
          <p:nvPr/>
        </p:nvGrpSpPr>
        <p:grpSpPr>
          <a:xfrm>
            <a:off x="0" y="-2372"/>
            <a:ext cx="12192000" cy="6867026"/>
            <a:chOff x="0" y="-2372"/>
            <a:chExt cx="12192000" cy="6867026"/>
          </a:xfrm>
        </p:grpSpPr>
        <p:sp>
          <p:nvSpPr>
            <p:cNvPr id="45" name="Shape 45"/>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46" name="Shape 46"/>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47" name="Shape 47"/>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48" name="Shape 48"/>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49" name="Shape 49"/>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50" name="Shape 50"/>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51" name="Shape 51"/>
            <p:cNvSpPr/>
            <p:nvPr/>
          </p:nvSpPr>
          <p:spPr>
            <a:xfrm rot="10371525">
              <a:off x="263766" y="4438254"/>
              <a:ext cx="3299406" cy="44092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52" name="Shape 52"/>
            <p:cNvSpPr/>
            <p:nvPr/>
          </p:nvSpPr>
          <p:spPr>
            <a:xfrm rot="10800000">
              <a:off x="459505" y="321130"/>
              <a:ext cx="11277600" cy="4533899"/>
            </a:xfrm>
            <a:custGeom>
              <a:avLst/>
              <a:gdLst/>
              <a:ahLst/>
              <a:cxnLst/>
              <a:rect l="0" t="0" r="0" b="0"/>
              <a:pathLst>
                <a:path w="120000" h="120000" extrusionOk="0">
                  <a:moveTo>
                    <a:pt x="0" y="0"/>
                  </a:moveTo>
                  <a:lnTo>
                    <a:pt x="0" y="120000"/>
                  </a:lnTo>
                  <a:lnTo>
                    <a:pt x="120000" y="120000"/>
                  </a:lnTo>
                  <a:lnTo>
                    <a:pt x="120000" y="42"/>
                  </a:lnTo>
                  <a:lnTo>
                    <a:pt x="120000" y="42"/>
                  </a:lnTo>
                  <a:lnTo>
                    <a:pt x="117280" y="1092"/>
                  </a:lnTo>
                  <a:lnTo>
                    <a:pt x="114560" y="2100"/>
                  </a:lnTo>
                  <a:lnTo>
                    <a:pt x="111841" y="3067"/>
                  </a:lnTo>
                  <a:lnTo>
                    <a:pt x="109104" y="3907"/>
                  </a:lnTo>
                  <a:lnTo>
                    <a:pt x="106385" y="4747"/>
                  </a:lnTo>
                  <a:lnTo>
                    <a:pt x="103648" y="5546"/>
                  </a:lnTo>
                  <a:lnTo>
                    <a:pt x="100945" y="6218"/>
                  </a:lnTo>
                  <a:lnTo>
                    <a:pt x="98209" y="6848"/>
                  </a:lnTo>
                  <a:lnTo>
                    <a:pt x="95489" y="7436"/>
                  </a:lnTo>
                  <a:lnTo>
                    <a:pt x="92804" y="7941"/>
                  </a:lnTo>
                  <a:lnTo>
                    <a:pt x="90101" y="8445"/>
                  </a:lnTo>
                  <a:lnTo>
                    <a:pt x="87415" y="8865"/>
                  </a:lnTo>
                  <a:lnTo>
                    <a:pt x="84746" y="9201"/>
                  </a:lnTo>
                  <a:lnTo>
                    <a:pt x="82077" y="9537"/>
                  </a:lnTo>
                  <a:lnTo>
                    <a:pt x="79442" y="9831"/>
                  </a:lnTo>
                  <a:lnTo>
                    <a:pt x="76824" y="10042"/>
                  </a:lnTo>
                  <a:lnTo>
                    <a:pt x="74206" y="10210"/>
                  </a:lnTo>
                  <a:lnTo>
                    <a:pt x="71621" y="10378"/>
                  </a:lnTo>
                  <a:lnTo>
                    <a:pt x="69054" y="10462"/>
                  </a:lnTo>
                  <a:lnTo>
                    <a:pt x="66503" y="10546"/>
                  </a:lnTo>
                  <a:lnTo>
                    <a:pt x="63986" y="10588"/>
                  </a:lnTo>
                  <a:lnTo>
                    <a:pt x="61486" y="10546"/>
                  </a:lnTo>
                  <a:lnTo>
                    <a:pt x="59020" y="10546"/>
                  </a:lnTo>
                  <a:lnTo>
                    <a:pt x="56570" y="10462"/>
                  </a:lnTo>
                  <a:lnTo>
                    <a:pt x="54172" y="10336"/>
                  </a:lnTo>
                  <a:lnTo>
                    <a:pt x="51790" y="10210"/>
                  </a:lnTo>
                  <a:lnTo>
                    <a:pt x="49459" y="10084"/>
                  </a:lnTo>
                  <a:lnTo>
                    <a:pt x="47145" y="9873"/>
                  </a:lnTo>
                  <a:lnTo>
                    <a:pt x="44864" y="9663"/>
                  </a:lnTo>
                  <a:lnTo>
                    <a:pt x="42635" y="9453"/>
                  </a:lnTo>
                  <a:lnTo>
                    <a:pt x="38277" y="8907"/>
                  </a:lnTo>
                  <a:lnTo>
                    <a:pt x="34104" y="8319"/>
                  </a:lnTo>
                  <a:lnTo>
                    <a:pt x="30101" y="7689"/>
                  </a:lnTo>
                  <a:lnTo>
                    <a:pt x="26300" y="7016"/>
                  </a:lnTo>
                  <a:lnTo>
                    <a:pt x="22685" y="6302"/>
                  </a:lnTo>
                  <a:lnTo>
                    <a:pt x="19324" y="5546"/>
                  </a:lnTo>
                  <a:lnTo>
                    <a:pt x="16165" y="4789"/>
                  </a:lnTo>
                  <a:lnTo>
                    <a:pt x="13260" y="4033"/>
                  </a:lnTo>
                  <a:lnTo>
                    <a:pt x="10591" y="3319"/>
                  </a:lnTo>
                  <a:lnTo>
                    <a:pt x="8226" y="2647"/>
                  </a:lnTo>
                  <a:lnTo>
                    <a:pt x="6097" y="2016"/>
                  </a:lnTo>
                  <a:lnTo>
                    <a:pt x="4290" y="1470"/>
                  </a:lnTo>
                  <a:lnTo>
                    <a:pt x="2787" y="966"/>
                  </a:lnTo>
                  <a:lnTo>
                    <a:pt x="709" y="252"/>
                  </a:lnTo>
                  <a:lnTo>
                    <a:pt x="0" y="0"/>
                  </a:lnTo>
                  <a:lnTo>
                    <a:pt x="0" y="0"/>
                  </a:lnTo>
                  <a:close/>
                </a:path>
              </a:pathLst>
            </a:custGeom>
            <a:solidFill>
              <a:schemeClr val="lt1"/>
            </a:solidFill>
            <a:ln>
              <a:noFill/>
            </a:ln>
          </p:spPr>
        </p:sp>
        <p:sp>
          <p:nvSpPr>
            <p:cNvPr id="53" name="Shape 53"/>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54" name="Shape 54"/>
          <p:cNvSpPr txBox="1">
            <a:spLocks noGrp="1"/>
          </p:cNvSpPr>
          <p:nvPr>
            <p:ph type="title"/>
          </p:nvPr>
        </p:nvSpPr>
        <p:spPr>
          <a:xfrm>
            <a:off x="1154955" y="4966673"/>
            <a:ext cx="8825657" cy="566737"/>
          </a:xfrm>
          <a:prstGeom prst="rect">
            <a:avLst/>
          </a:prstGeom>
          <a:noFill/>
          <a:ln>
            <a:noFill/>
          </a:ln>
        </p:spPr>
        <p:txBody>
          <a:bodyPr wrap="square" lIns="91425" tIns="91425" rIns="91425" bIns="91425" anchor="b" anchorCtr="0"/>
          <a:lstStyle>
            <a:lvl1pPr marL="0" marR="0" lvl="0" indent="0" algn="l" rtl="0">
              <a:spcBef>
                <a:spcPts val="0"/>
              </a:spcBef>
              <a:buClr>
                <a:schemeClr val="lt2"/>
              </a:buClr>
              <a:buFont typeface="Arial"/>
              <a:buNone/>
              <a:defRPr sz="24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5" name="Shape 55"/>
          <p:cNvSpPr>
            <a:spLocks noGrp="1"/>
          </p:cNvSpPr>
          <p:nvPr>
            <p:ph type="pic" idx="2"/>
          </p:nvPr>
        </p:nvSpPr>
        <p:spPr>
          <a:xfrm>
            <a:off x="1154954" y="685800"/>
            <a:ext cx="8825657" cy="3429000"/>
          </a:xfrm>
          <a:prstGeom prst="roundRect">
            <a:avLst>
              <a:gd name="adj" fmla="val 1858"/>
            </a:avLst>
          </a:prstGeom>
          <a:noFill/>
          <a:ln>
            <a:noFill/>
          </a:ln>
          <a:effectLst>
            <a:outerShdw blurRad="50799" dist="50800" dir="5400000" algn="tl" rotWithShape="0">
              <a:srgbClr val="000000">
                <a:alpha val="42745"/>
              </a:srgbClr>
            </a:outerShdw>
          </a:effectLst>
        </p:spPr>
        <p:txBody>
          <a:bodyPr wrap="square" lIns="91425" tIns="91425" rIns="91425" bIns="91425" anchor="t" anchorCtr="0"/>
          <a:lstStyle>
            <a:lvl1pPr marL="0" marR="0" lvl="0" indent="0" algn="ctr"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9pPr>
          </a:lstStyle>
          <a:p>
            <a:endParaRPr dirty="0"/>
          </a:p>
        </p:txBody>
      </p:sp>
      <p:sp>
        <p:nvSpPr>
          <p:cNvPr id="56" name="Shape 56"/>
          <p:cNvSpPr txBox="1">
            <a:spLocks noGrp="1"/>
          </p:cNvSpPr>
          <p:nvPr>
            <p:ph type="body" idx="1"/>
          </p:nvPr>
        </p:nvSpPr>
        <p:spPr>
          <a:xfrm>
            <a:off x="1154955" y="5536664"/>
            <a:ext cx="8825655" cy="493711"/>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2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57" name="Shape 57"/>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9" name="Shape 59"/>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60" name="Shape 60"/>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name="Name Card">
    <p:spTree>
      <p:nvGrpSpPr>
        <p:cNvPr id="1" name="Shape 61"/>
        <p:cNvGrpSpPr/>
        <p:nvPr/>
      </p:nvGrpSpPr>
      <p:grpSpPr>
        <a:xfrm>
          <a:off x="0" y="0"/>
          <a:ext cx="0" cy="0"/>
          <a:chOff x="0" y="0"/>
          <a:chExt cx="0" cy="0"/>
        </a:xfrm>
      </p:grpSpPr>
      <p:grpSp>
        <p:nvGrpSpPr>
          <p:cNvPr id="62" name="Shape 62"/>
          <p:cNvGrpSpPr/>
          <p:nvPr/>
        </p:nvGrpSpPr>
        <p:grpSpPr>
          <a:xfrm>
            <a:off x="0" y="-2372"/>
            <a:ext cx="12192000" cy="6867026"/>
            <a:chOff x="0" y="-2372"/>
            <a:chExt cx="12192000" cy="6867026"/>
          </a:xfrm>
        </p:grpSpPr>
        <p:sp>
          <p:nvSpPr>
            <p:cNvPr id="63" name="Shape 63"/>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64" name="Shape 64"/>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65" name="Shape 65"/>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66" name="Shape 66"/>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67" name="Shape 67"/>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68" name="Shape 68"/>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69" name="Shape 69"/>
            <p:cNvSpPr/>
            <p:nvPr/>
          </p:nvSpPr>
          <p:spPr>
            <a:xfrm rot="-589932">
              <a:off x="8490951" y="4193583"/>
              <a:ext cx="3299407" cy="440924"/>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70" name="Shape 70"/>
            <p:cNvSpPr/>
            <p:nvPr/>
          </p:nvSpPr>
          <p:spPr>
            <a:xfrm>
              <a:off x="455612" y="4241801"/>
              <a:ext cx="11277600" cy="2337161"/>
            </a:xfrm>
            <a:custGeom>
              <a:avLst/>
              <a:gdLst/>
              <a:ahLst/>
              <a:cxnLst/>
              <a:rect l="0" t="0" r="0" b="0"/>
              <a:pathLst>
                <a:path w="120000" h="120000" extrusionOk="0">
                  <a:moveTo>
                    <a:pt x="0" y="0"/>
                  </a:moveTo>
                  <a:lnTo>
                    <a:pt x="0" y="119550"/>
                  </a:lnTo>
                  <a:lnTo>
                    <a:pt x="120000" y="120000"/>
                  </a:lnTo>
                  <a:lnTo>
                    <a:pt x="120000" y="105"/>
                  </a:lnTo>
                  <a:lnTo>
                    <a:pt x="120000" y="105"/>
                  </a:lnTo>
                  <a:lnTo>
                    <a:pt x="117276" y="2340"/>
                  </a:lnTo>
                  <a:lnTo>
                    <a:pt x="114564" y="4470"/>
                  </a:lnTo>
                  <a:lnTo>
                    <a:pt x="111840" y="6555"/>
                  </a:lnTo>
                  <a:lnTo>
                    <a:pt x="109104" y="8340"/>
                  </a:lnTo>
                  <a:lnTo>
                    <a:pt x="106380" y="10140"/>
                  </a:lnTo>
                  <a:lnTo>
                    <a:pt x="103644" y="11820"/>
                  </a:lnTo>
                  <a:lnTo>
                    <a:pt x="100944" y="13260"/>
                  </a:lnTo>
                  <a:lnTo>
                    <a:pt x="98208" y="14625"/>
                  </a:lnTo>
                  <a:lnTo>
                    <a:pt x="95484" y="15870"/>
                  </a:lnTo>
                  <a:lnTo>
                    <a:pt x="92808" y="16950"/>
                  </a:lnTo>
                  <a:lnTo>
                    <a:pt x="90096" y="18030"/>
                  </a:lnTo>
                  <a:lnTo>
                    <a:pt x="87420" y="18930"/>
                  </a:lnTo>
                  <a:lnTo>
                    <a:pt x="84744" y="19635"/>
                  </a:lnTo>
                  <a:lnTo>
                    <a:pt x="82080" y="20370"/>
                  </a:lnTo>
                  <a:lnTo>
                    <a:pt x="79440" y="20985"/>
                  </a:lnTo>
                  <a:lnTo>
                    <a:pt x="76824" y="21420"/>
                  </a:lnTo>
                  <a:lnTo>
                    <a:pt x="74208" y="21795"/>
                  </a:lnTo>
                  <a:lnTo>
                    <a:pt x="71616" y="22155"/>
                  </a:lnTo>
                  <a:lnTo>
                    <a:pt x="69060" y="22320"/>
                  </a:lnTo>
                  <a:lnTo>
                    <a:pt x="66504" y="22500"/>
                  </a:lnTo>
                  <a:lnTo>
                    <a:pt x="63984" y="22590"/>
                  </a:lnTo>
                  <a:lnTo>
                    <a:pt x="61488" y="22500"/>
                  </a:lnTo>
                  <a:lnTo>
                    <a:pt x="59016" y="22500"/>
                  </a:lnTo>
                  <a:lnTo>
                    <a:pt x="56568" y="22320"/>
                  </a:lnTo>
                  <a:lnTo>
                    <a:pt x="54168" y="22050"/>
                  </a:lnTo>
                  <a:lnTo>
                    <a:pt x="51792" y="21795"/>
                  </a:lnTo>
                  <a:lnTo>
                    <a:pt x="49464" y="21510"/>
                  </a:lnTo>
                  <a:lnTo>
                    <a:pt x="47148" y="21075"/>
                  </a:lnTo>
                  <a:lnTo>
                    <a:pt x="44868" y="20610"/>
                  </a:lnTo>
                  <a:lnTo>
                    <a:pt x="42636" y="20190"/>
                  </a:lnTo>
                  <a:lnTo>
                    <a:pt x="38280" y="19005"/>
                  </a:lnTo>
                  <a:lnTo>
                    <a:pt x="34104" y="17745"/>
                  </a:lnTo>
                  <a:lnTo>
                    <a:pt x="30096" y="16425"/>
                  </a:lnTo>
                  <a:lnTo>
                    <a:pt x="26304" y="14970"/>
                  </a:lnTo>
                  <a:lnTo>
                    <a:pt x="22680" y="13455"/>
                  </a:lnTo>
                  <a:lnTo>
                    <a:pt x="19320" y="11820"/>
                  </a:lnTo>
                  <a:lnTo>
                    <a:pt x="16164" y="10215"/>
                  </a:lnTo>
                  <a:lnTo>
                    <a:pt x="13260" y="8610"/>
                  </a:lnTo>
                  <a:lnTo>
                    <a:pt x="10596" y="7095"/>
                  </a:lnTo>
                  <a:lnTo>
                    <a:pt x="8232" y="5655"/>
                  </a:lnTo>
                  <a:lnTo>
                    <a:pt x="6096" y="4290"/>
                  </a:lnTo>
                  <a:lnTo>
                    <a:pt x="4296" y="3150"/>
                  </a:lnTo>
                  <a:lnTo>
                    <a:pt x="2784" y="2070"/>
                  </a:lnTo>
                  <a:lnTo>
                    <a:pt x="708" y="525"/>
                  </a:lnTo>
                  <a:lnTo>
                    <a:pt x="0" y="0"/>
                  </a:lnTo>
                  <a:lnTo>
                    <a:pt x="0" y="0"/>
                  </a:lnTo>
                  <a:close/>
                </a:path>
              </a:pathLst>
            </a:custGeom>
            <a:solidFill>
              <a:schemeClr val="lt1"/>
            </a:solidFill>
            <a:ln>
              <a:noFill/>
            </a:ln>
          </p:spPr>
        </p:sp>
        <p:sp>
          <p:nvSpPr>
            <p:cNvPr id="71" name="Shape 71"/>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72" name="Shape 72"/>
          <p:cNvSpPr txBox="1">
            <a:spLocks noGrp="1"/>
          </p:cNvSpPr>
          <p:nvPr>
            <p:ph type="title"/>
          </p:nvPr>
        </p:nvSpPr>
        <p:spPr>
          <a:xfrm>
            <a:off x="1154954" y="2370666"/>
            <a:ext cx="8825659" cy="1822513"/>
          </a:xfrm>
          <a:prstGeom prst="rect">
            <a:avLst/>
          </a:prstGeom>
          <a:noFill/>
          <a:ln>
            <a:noFill/>
          </a:ln>
        </p:spPr>
        <p:txBody>
          <a:bodyPr wrap="square" lIns="91425" tIns="91425" rIns="91425" bIns="91425" anchor="b" anchorCtr="0"/>
          <a:lstStyle>
            <a:lvl1pPr marL="0" marR="0" lvl="0" indent="0" algn="l" rtl="0">
              <a:spcBef>
                <a:spcPts val="0"/>
              </a:spcBef>
              <a:buClr>
                <a:schemeClr val="lt2"/>
              </a:buClr>
              <a:buFont typeface="Arial"/>
              <a:buNone/>
              <a:defRPr sz="40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3" name="Shape 73"/>
          <p:cNvSpPr txBox="1">
            <a:spLocks noGrp="1"/>
          </p:cNvSpPr>
          <p:nvPr>
            <p:ph type="body" idx="1"/>
          </p:nvPr>
        </p:nvSpPr>
        <p:spPr>
          <a:xfrm>
            <a:off x="1154954" y="5033067"/>
            <a:ext cx="8825659" cy="860399"/>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20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800" b="0" i="0" u="none" strike="noStrike" cap="none">
                <a:solidFill>
                  <a:srgbClr val="888888"/>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9pPr>
          </a:lstStyle>
          <a:p>
            <a:endParaRPr/>
          </a:p>
        </p:txBody>
      </p:sp>
      <p:sp>
        <p:nvSpPr>
          <p:cNvPr id="74" name="Shape 74"/>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5" name="Shape 75"/>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77" name="Shape 77"/>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0" name="Shape 80"/>
          <p:cNvSpPr txBox="1">
            <a:spLocks noGrp="1"/>
          </p:cNvSpPr>
          <p:nvPr>
            <p:ph type="body" idx="1"/>
          </p:nvPr>
        </p:nvSpPr>
        <p:spPr>
          <a:xfrm>
            <a:off x="1154954" y="2603500"/>
            <a:ext cx="4825158" cy="3416301"/>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81" name="Shape 81"/>
          <p:cNvSpPr txBox="1">
            <a:spLocks noGrp="1"/>
          </p:cNvSpPr>
          <p:nvPr>
            <p:ph type="body" idx="2"/>
          </p:nvPr>
        </p:nvSpPr>
        <p:spPr>
          <a:xfrm>
            <a:off x="6208712" y="2603500"/>
            <a:ext cx="4825158" cy="3416299"/>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82" name="Shape 82"/>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4" name="Shape 84"/>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Shape 85"/>
        <p:cNvGrpSpPr/>
        <p:nvPr/>
      </p:nvGrpSpPr>
      <p:grpSpPr>
        <a:xfrm>
          <a:off x="0" y="0"/>
          <a:ext cx="0" cy="0"/>
          <a:chOff x="0" y="0"/>
          <a:chExt cx="0" cy="0"/>
        </a:xfrm>
      </p:grpSpPr>
      <p:sp>
        <p:nvSpPr>
          <p:cNvPr id="86" name="Shape 86"/>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7" name="Shape 87"/>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8" name="Shape 88"/>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89" name="Shape 89"/>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name="Quote with Caption">
    <p:spTree>
      <p:nvGrpSpPr>
        <p:cNvPr id="1" name="Shape 90"/>
        <p:cNvGrpSpPr/>
        <p:nvPr/>
      </p:nvGrpSpPr>
      <p:grpSpPr>
        <a:xfrm>
          <a:off x="0" y="0"/>
          <a:ext cx="0" cy="0"/>
          <a:chOff x="0" y="0"/>
          <a:chExt cx="0" cy="0"/>
        </a:xfrm>
      </p:grpSpPr>
      <p:grpSp>
        <p:nvGrpSpPr>
          <p:cNvPr id="91" name="Shape 91"/>
          <p:cNvGrpSpPr/>
          <p:nvPr/>
        </p:nvGrpSpPr>
        <p:grpSpPr>
          <a:xfrm>
            <a:off x="0" y="-2372"/>
            <a:ext cx="12192000" cy="6867026"/>
            <a:chOff x="0" y="-2372"/>
            <a:chExt cx="12192000" cy="6867026"/>
          </a:xfrm>
        </p:grpSpPr>
        <p:sp>
          <p:nvSpPr>
            <p:cNvPr id="92" name="Shape 92"/>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93" name="Shape 93"/>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94" name="Shape 94"/>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95" name="Shape 95"/>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96" name="Shape 96"/>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97" name="Shape 97"/>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98" name="Shape 98"/>
            <p:cNvSpPr/>
            <p:nvPr/>
          </p:nvSpPr>
          <p:spPr>
            <a:xfrm rot="-589932">
              <a:off x="8490951" y="4185117"/>
              <a:ext cx="3299407" cy="440924"/>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99" name="Shape 99"/>
            <p:cNvSpPr/>
            <p:nvPr/>
          </p:nvSpPr>
          <p:spPr>
            <a:xfrm>
              <a:off x="455612" y="4241801"/>
              <a:ext cx="11277600" cy="2337161"/>
            </a:xfrm>
            <a:custGeom>
              <a:avLst/>
              <a:gdLst/>
              <a:ahLst/>
              <a:cxnLst/>
              <a:rect l="0" t="0" r="0" b="0"/>
              <a:pathLst>
                <a:path w="120000" h="120000" extrusionOk="0">
                  <a:moveTo>
                    <a:pt x="0" y="0"/>
                  </a:moveTo>
                  <a:lnTo>
                    <a:pt x="0" y="119550"/>
                  </a:lnTo>
                  <a:lnTo>
                    <a:pt x="120000" y="120000"/>
                  </a:lnTo>
                  <a:lnTo>
                    <a:pt x="120000" y="105"/>
                  </a:lnTo>
                  <a:lnTo>
                    <a:pt x="120000" y="105"/>
                  </a:lnTo>
                  <a:lnTo>
                    <a:pt x="117276" y="2340"/>
                  </a:lnTo>
                  <a:lnTo>
                    <a:pt x="114564" y="4470"/>
                  </a:lnTo>
                  <a:lnTo>
                    <a:pt x="111840" y="6555"/>
                  </a:lnTo>
                  <a:lnTo>
                    <a:pt x="109104" y="8340"/>
                  </a:lnTo>
                  <a:lnTo>
                    <a:pt x="106380" y="10140"/>
                  </a:lnTo>
                  <a:lnTo>
                    <a:pt x="103644" y="11820"/>
                  </a:lnTo>
                  <a:lnTo>
                    <a:pt x="100944" y="13260"/>
                  </a:lnTo>
                  <a:lnTo>
                    <a:pt x="98208" y="14625"/>
                  </a:lnTo>
                  <a:lnTo>
                    <a:pt x="95484" y="15870"/>
                  </a:lnTo>
                  <a:lnTo>
                    <a:pt x="92808" y="16950"/>
                  </a:lnTo>
                  <a:lnTo>
                    <a:pt x="90096" y="18030"/>
                  </a:lnTo>
                  <a:lnTo>
                    <a:pt x="87420" y="18930"/>
                  </a:lnTo>
                  <a:lnTo>
                    <a:pt x="84744" y="19635"/>
                  </a:lnTo>
                  <a:lnTo>
                    <a:pt x="82080" y="20370"/>
                  </a:lnTo>
                  <a:lnTo>
                    <a:pt x="79440" y="20985"/>
                  </a:lnTo>
                  <a:lnTo>
                    <a:pt x="76824" y="21420"/>
                  </a:lnTo>
                  <a:lnTo>
                    <a:pt x="74208" y="21795"/>
                  </a:lnTo>
                  <a:lnTo>
                    <a:pt x="71616" y="22155"/>
                  </a:lnTo>
                  <a:lnTo>
                    <a:pt x="69060" y="22320"/>
                  </a:lnTo>
                  <a:lnTo>
                    <a:pt x="66504" y="22500"/>
                  </a:lnTo>
                  <a:lnTo>
                    <a:pt x="63984" y="22590"/>
                  </a:lnTo>
                  <a:lnTo>
                    <a:pt x="61488" y="22500"/>
                  </a:lnTo>
                  <a:lnTo>
                    <a:pt x="59016" y="22500"/>
                  </a:lnTo>
                  <a:lnTo>
                    <a:pt x="56568" y="22320"/>
                  </a:lnTo>
                  <a:lnTo>
                    <a:pt x="54168" y="22050"/>
                  </a:lnTo>
                  <a:lnTo>
                    <a:pt x="51792" y="21795"/>
                  </a:lnTo>
                  <a:lnTo>
                    <a:pt x="49464" y="21510"/>
                  </a:lnTo>
                  <a:lnTo>
                    <a:pt x="47148" y="21075"/>
                  </a:lnTo>
                  <a:lnTo>
                    <a:pt x="44868" y="20610"/>
                  </a:lnTo>
                  <a:lnTo>
                    <a:pt x="42636" y="20190"/>
                  </a:lnTo>
                  <a:lnTo>
                    <a:pt x="38280" y="19005"/>
                  </a:lnTo>
                  <a:lnTo>
                    <a:pt x="34104" y="17745"/>
                  </a:lnTo>
                  <a:lnTo>
                    <a:pt x="30096" y="16425"/>
                  </a:lnTo>
                  <a:lnTo>
                    <a:pt x="26304" y="14970"/>
                  </a:lnTo>
                  <a:lnTo>
                    <a:pt x="22680" y="13455"/>
                  </a:lnTo>
                  <a:lnTo>
                    <a:pt x="19320" y="11820"/>
                  </a:lnTo>
                  <a:lnTo>
                    <a:pt x="16164" y="10215"/>
                  </a:lnTo>
                  <a:lnTo>
                    <a:pt x="13260" y="8610"/>
                  </a:lnTo>
                  <a:lnTo>
                    <a:pt x="10596" y="7095"/>
                  </a:lnTo>
                  <a:lnTo>
                    <a:pt x="8232" y="5655"/>
                  </a:lnTo>
                  <a:lnTo>
                    <a:pt x="6096" y="4290"/>
                  </a:lnTo>
                  <a:lnTo>
                    <a:pt x="4296" y="3150"/>
                  </a:lnTo>
                  <a:lnTo>
                    <a:pt x="2784" y="2070"/>
                  </a:lnTo>
                  <a:lnTo>
                    <a:pt x="708" y="525"/>
                  </a:lnTo>
                  <a:lnTo>
                    <a:pt x="0" y="0"/>
                  </a:lnTo>
                  <a:lnTo>
                    <a:pt x="0" y="0"/>
                  </a:lnTo>
                  <a:close/>
                </a:path>
              </a:pathLst>
            </a:custGeom>
            <a:solidFill>
              <a:schemeClr val="lt1"/>
            </a:solidFill>
            <a:ln>
              <a:noFill/>
            </a:ln>
          </p:spPr>
        </p:sp>
        <p:sp>
          <p:nvSpPr>
            <p:cNvPr id="100" name="Shape 100"/>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101" name="Shape 101"/>
          <p:cNvSpPr txBox="1"/>
          <p:nvPr/>
        </p:nvSpPr>
        <p:spPr>
          <a:xfrm>
            <a:off x="9719438" y="2631815"/>
            <a:ext cx="801912" cy="15696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en-GB" sz="9600" b="0" i="0" u="none" strike="noStrike" cap="none" dirty="0">
                <a:solidFill>
                  <a:schemeClr val="accent1"/>
                </a:solidFill>
                <a:latin typeface="Arial"/>
                <a:ea typeface="Arial"/>
                <a:cs typeface="Arial"/>
                <a:sym typeface="Arial"/>
              </a:rPr>
              <a:t>”</a:t>
            </a:r>
          </a:p>
        </p:txBody>
      </p:sp>
      <p:sp>
        <p:nvSpPr>
          <p:cNvPr id="102" name="Shape 102"/>
          <p:cNvSpPr txBox="1"/>
          <p:nvPr/>
        </p:nvSpPr>
        <p:spPr>
          <a:xfrm>
            <a:off x="898295" y="591093"/>
            <a:ext cx="801912" cy="15696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en-GB" sz="9600" b="0" i="0" u="none" strike="noStrike" cap="none" dirty="0">
                <a:solidFill>
                  <a:schemeClr val="accent1"/>
                </a:solidFill>
                <a:latin typeface="Arial"/>
                <a:ea typeface="Arial"/>
                <a:cs typeface="Arial"/>
                <a:sym typeface="Arial"/>
              </a:rPr>
              <a:t>“</a:t>
            </a:r>
          </a:p>
        </p:txBody>
      </p:sp>
      <p:sp>
        <p:nvSpPr>
          <p:cNvPr id="103" name="Shape 103"/>
          <p:cNvSpPr txBox="1">
            <a:spLocks noGrp="1"/>
          </p:cNvSpPr>
          <p:nvPr>
            <p:ph type="title"/>
          </p:nvPr>
        </p:nvSpPr>
        <p:spPr>
          <a:xfrm>
            <a:off x="1581878" y="980516"/>
            <a:ext cx="8453905" cy="2698248"/>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40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04" name="Shape 104"/>
          <p:cNvSpPr txBox="1">
            <a:spLocks noGrp="1"/>
          </p:cNvSpPr>
          <p:nvPr>
            <p:ph type="body" idx="1"/>
          </p:nvPr>
        </p:nvSpPr>
        <p:spPr>
          <a:xfrm>
            <a:off x="1945944" y="3678766"/>
            <a:ext cx="7725771" cy="342174"/>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small">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105" name="Shape 105"/>
          <p:cNvSpPr txBox="1">
            <a:spLocks noGrp="1"/>
          </p:cNvSpPr>
          <p:nvPr>
            <p:ph type="body" idx="2"/>
          </p:nvPr>
        </p:nvSpPr>
        <p:spPr>
          <a:xfrm>
            <a:off x="1154954" y="4350657"/>
            <a:ext cx="8825659" cy="1676399"/>
          </a:xfrm>
          <a:prstGeom prst="rect">
            <a:avLst/>
          </a:prstGeom>
          <a:noFill/>
          <a:ln>
            <a:noFill/>
          </a:ln>
        </p:spPr>
        <p:txBody>
          <a:bodyPr wrap="square" lIns="91425" tIns="91425" rIns="91425" bIns="91425" anchor="ctr" anchorCtr="0"/>
          <a:lstStyle>
            <a:lvl1pPr marL="0" marR="0" lvl="0" indent="0" algn="l" rtl="0">
              <a:spcBef>
                <a:spcPts val="1000"/>
              </a:spcBef>
              <a:spcAft>
                <a:spcPts val="0"/>
              </a:spcAft>
              <a:buClr>
                <a:schemeClr val="accent1"/>
              </a:buClr>
              <a:buFont typeface="Noto Sans Symbols"/>
              <a:buNone/>
              <a:defRPr sz="18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106" name="Shape 106"/>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07" name="Shape 107"/>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08" name="Shape 108"/>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109" name="Shape 109"/>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Shape 110"/>
        <p:cNvGrpSpPr/>
        <p:nvPr/>
      </p:nvGrpSpPr>
      <p:grpSpPr>
        <a:xfrm>
          <a:off x="0" y="0"/>
          <a:ext cx="0" cy="0"/>
          <a:chOff x="0" y="0"/>
          <a:chExt cx="0" cy="0"/>
        </a:xfrm>
      </p:grpSpPr>
      <p:grpSp>
        <p:nvGrpSpPr>
          <p:cNvPr id="111" name="Shape 111"/>
          <p:cNvGrpSpPr/>
          <p:nvPr/>
        </p:nvGrpSpPr>
        <p:grpSpPr>
          <a:xfrm>
            <a:off x="0" y="-2372"/>
            <a:ext cx="12192000" cy="6867026"/>
            <a:chOff x="0" y="-2372"/>
            <a:chExt cx="12192000" cy="6867026"/>
          </a:xfrm>
        </p:grpSpPr>
        <p:sp>
          <p:nvSpPr>
            <p:cNvPr id="112" name="Shape 112"/>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113" name="Shape 113"/>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14" name="Shape 114"/>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15" name="Shape 115"/>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16" name="Shape 116"/>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17" name="Shape 117"/>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18" name="Shape 118"/>
            <p:cNvSpPr/>
            <p:nvPr/>
          </p:nvSpPr>
          <p:spPr>
            <a:xfrm>
              <a:off x="7289800" y="402164"/>
              <a:ext cx="4478864" cy="6053669"/>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dirty="0"/>
            </a:p>
          </p:txBody>
        </p:sp>
        <p:sp>
          <p:nvSpPr>
            <p:cNvPr id="119" name="Shape 119"/>
            <p:cNvSpPr/>
            <p:nvPr/>
          </p:nvSpPr>
          <p:spPr>
            <a:xfrm rot="-5677511">
              <a:off x="4698352" y="1826078"/>
              <a:ext cx="3299406" cy="44092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120" name="Shape 120"/>
            <p:cNvSpPr/>
            <p:nvPr/>
          </p:nvSpPr>
          <p:spPr>
            <a:xfrm rot="-5400000">
              <a:off x="3787244" y="2801721"/>
              <a:ext cx="6053669" cy="1254558"/>
            </a:xfrm>
            <a:custGeom>
              <a:avLst/>
              <a:gdLst/>
              <a:ahLst/>
              <a:cxnLst/>
              <a:rect l="0" t="0" r="0" b="0"/>
              <a:pathLst>
                <a:path w="120000" h="120000" extrusionOk="0">
                  <a:moveTo>
                    <a:pt x="0" y="0"/>
                  </a:moveTo>
                  <a:lnTo>
                    <a:pt x="0" y="119550"/>
                  </a:lnTo>
                  <a:lnTo>
                    <a:pt x="120000" y="120000"/>
                  </a:lnTo>
                  <a:lnTo>
                    <a:pt x="120000" y="105"/>
                  </a:lnTo>
                  <a:lnTo>
                    <a:pt x="120000" y="105"/>
                  </a:lnTo>
                  <a:lnTo>
                    <a:pt x="117276" y="2340"/>
                  </a:lnTo>
                  <a:lnTo>
                    <a:pt x="114564" y="4470"/>
                  </a:lnTo>
                  <a:lnTo>
                    <a:pt x="111840" y="6555"/>
                  </a:lnTo>
                  <a:lnTo>
                    <a:pt x="109104" y="8340"/>
                  </a:lnTo>
                  <a:lnTo>
                    <a:pt x="106380" y="10140"/>
                  </a:lnTo>
                  <a:lnTo>
                    <a:pt x="103644" y="11820"/>
                  </a:lnTo>
                  <a:lnTo>
                    <a:pt x="100944" y="13260"/>
                  </a:lnTo>
                  <a:lnTo>
                    <a:pt x="98208" y="14625"/>
                  </a:lnTo>
                  <a:lnTo>
                    <a:pt x="95484" y="15870"/>
                  </a:lnTo>
                  <a:lnTo>
                    <a:pt x="92808" y="16950"/>
                  </a:lnTo>
                  <a:lnTo>
                    <a:pt x="90096" y="18030"/>
                  </a:lnTo>
                  <a:lnTo>
                    <a:pt x="87420" y="18930"/>
                  </a:lnTo>
                  <a:lnTo>
                    <a:pt x="84744" y="19635"/>
                  </a:lnTo>
                  <a:lnTo>
                    <a:pt x="82080" y="20370"/>
                  </a:lnTo>
                  <a:lnTo>
                    <a:pt x="79440" y="20985"/>
                  </a:lnTo>
                  <a:lnTo>
                    <a:pt x="76824" y="21420"/>
                  </a:lnTo>
                  <a:lnTo>
                    <a:pt x="74208" y="21795"/>
                  </a:lnTo>
                  <a:lnTo>
                    <a:pt x="71616" y="22155"/>
                  </a:lnTo>
                  <a:lnTo>
                    <a:pt x="69060" y="22320"/>
                  </a:lnTo>
                  <a:lnTo>
                    <a:pt x="66504" y="22500"/>
                  </a:lnTo>
                  <a:lnTo>
                    <a:pt x="63984" y="22590"/>
                  </a:lnTo>
                  <a:lnTo>
                    <a:pt x="61488" y="22500"/>
                  </a:lnTo>
                  <a:lnTo>
                    <a:pt x="59016" y="22500"/>
                  </a:lnTo>
                  <a:lnTo>
                    <a:pt x="56568" y="22320"/>
                  </a:lnTo>
                  <a:lnTo>
                    <a:pt x="54168" y="22050"/>
                  </a:lnTo>
                  <a:lnTo>
                    <a:pt x="51792" y="21795"/>
                  </a:lnTo>
                  <a:lnTo>
                    <a:pt x="49464" y="21510"/>
                  </a:lnTo>
                  <a:lnTo>
                    <a:pt x="47148" y="21075"/>
                  </a:lnTo>
                  <a:lnTo>
                    <a:pt x="44868" y="20610"/>
                  </a:lnTo>
                  <a:lnTo>
                    <a:pt x="42636" y="20190"/>
                  </a:lnTo>
                  <a:lnTo>
                    <a:pt x="38280" y="19005"/>
                  </a:lnTo>
                  <a:lnTo>
                    <a:pt x="34104" y="17745"/>
                  </a:lnTo>
                  <a:lnTo>
                    <a:pt x="30096" y="16425"/>
                  </a:lnTo>
                  <a:lnTo>
                    <a:pt x="26304" y="14970"/>
                  </a:lnTo>
                  <a:lnTo>
                    <a:pt x="22680" y="13455"/>
                  </a:lnTo>
                  <a:lnTo>
                    <a:pt x="19320" y="11820"/>
                  </a:lnTo>
                  <a:lnTo>
                    <a:pt x="16164" y="10215"/>
                  </a:lnTo>
                  <a:lnTo>
                    <a:pt x="13260" y="8610"/>
                  </a:lnTo>
                  <a:lnTo>
                    <a:pt x="10596" y="7095"/>
                  </a:lnTo>
                  <a:lnTo>
                    <a:pt x="8232" y="5655"/>
                  </a:lnTo>
                  <a:lnTo>
                    <a:pt x="6096" y="4290"/>
                  </a:lnTo>
                  <a:lnTo>
                    <a:pt x="4296" y="3150"/>
                  </a:lnTo>
                  <a:lnTo>
                    <a:pt x="2784" y="2070"/>
                  </a:lnTo>
                  <a:lnTo>
                    <a:pt x="708" y="525"/>
                  </a:lnTo>
                  <a:lnTo>
                    <a:pt x="0" y="0"/>
                  </a:lnTo>
                  <a:lnTo>
                    <a:pt x="0" y="0"/>
                  </a:lnTo>
                  <a:close/>
                </a:path>
              </a:pathLst>
            </a:custGeom>
            <a:solidFill>
              <a:schemeClr val="lt1"/>
            </a:solidFill>
            <a:ln>
              <a:noFill/>
            </a:ln>
          </p:spPr>
        </p:sp>
        <p:sp>
          <p:nvSpPr>
            <p:cNvPr id="121" name="Shape 121"/>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122" name="Shape 122"/>
          <p:cNvSpPr txBox="1">
            <a:spLocks noGrp="1"/>
          </p:cNvSpPr>
          <p:nvPr>
            <p:ph type="title"/>
          </p:nvPr>
        </p:nvSpPr>
        <p:spPr>
          <a:xfrm>
            <a:off x="1154955" y="2677644"/>
            <a:ext cx="4351022" cy="228382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40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23" name="Shape 123"/>
          <p:cNvSpPr txBox="1">
            <a:spLocks noGrp="1"/>
          </p:cNvSpPr>
          <p:nvPr>
            <p:ph type="body" idx="1"/>
          </p:nvPr>
        </p:nvSpPr>
        <p:spPr>
          <a:xfrm>
            <a:off x="6895557" y="2677643"/>
            <a:ext cx="3755379" cy="2283823"/>
          </a:xfrm>
          <a:prstGeom prst="rect">
            <a:avLst/>
          </a:prstGeom>
          <a:noFill/>
          <a:ln>
            <a:noFill/>
          </a:ln>
        </p:spPr>
        <p:txBody>
          <a:bodyPr wrap="square" lIns="91425" tIns="91425" rIns="91425" bIns="91425" anchor="ctr" anchorCtr="0"/>
          <a:lstStyle>
            <a:lvl1pPr marL="0" marR="0" lvl="0" indent="0" algn="l" rtl="0">
              <a:spcBef>
                <a:spcPts val="1000"/>
              </a:spcBef>
              <a:spcAft>
                <a:spcPts val="0"/>
              </a:spcAft>
              <a:buClr>
                <a:schemeClr val="accent1"/>
              </a:buClr>
              <a:buFont typeface="Noto Sans Symbols"/>
              <a:buNone/>
              <a:defRPr sz="20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800" b="0" i="0" u="none" strike="noStrike" cap="none">
                <a:solidFill>
                  <a:srgbClr val="888888"/>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400" b="0" i="0" u="none" strike="noStrike" cap="none">
                <a:solidFill>
                  <a:srgbClr val="888888"/>
                </a:solidFill>
                <a:latin typeface="Arial"/>
                <a:ea typeface="Arial"/>
                <a:cs typeface="Arial"/>
                <a:sym typeface="Arial"/>
              </a:defRPr>
            </a:lvl9pPr>
          </a:lstStyle>
          <a:p>
            <a:endParaRPr/>
          </a:p>
        </p:txBody>
      </p:sp>
      <p:sp>
        <p:nvSpPr>
          <p:cNvPr id="124" name="Shape 124"/>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25" name="Shape 125"/>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26" name="Shape 126"/>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127" name="Shape 127"/>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30" name="Shape 130"/>
          <p:cNvSpPr txBox="1">
            <a:spLocks noGrp="1"/>
          </p:cNvSpPr>
          <p:nvPr>
            <p:ph type="body" idx="1"/>
          </p:nvPr>
        </p:nvSpPr>
        <p:spPr>
          <a:xfrm>
            <a:off x="1154954" y="2603500"/>
            <a:ext cx="4825157"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131" name="Shape 131"/>
          <p:cNvSpPr txBox="1">
            <a:spLocks noGrp="1"/>
          </p:cNvSpPr>
          <p:nvPr>
            <p:ph type="body" idx="2"/>
          </p:nvPr>
        </p:nvSpPr>
        <p:spPr>
          <a:xfrm>
            <a:off x="1154954" y="3179761"/>
            <a:ext cx="4825158" cy="2840038"/>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132" name="Shape 132"/>
          <p:cNvSpPr txBox="1">
            <a:spLocks noGrp="1"/>
          </p:cNvSpPr>
          <p:nvPr>
            <p:ph type="body" idx="3"/>
          </p:nvPr>
        </p:nvSpPr>
        <p:spPr>
          <a:xfrm>
            <a:off x="6208712" y="2603500"/>
            <a:ext cx="4825158"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133" name="Shape 133"/>
          <p:cNvSpPr txBox="1">
            <a:spLocks noGrp="1"/>
          </p:cNvSpPr>
          <p:nvPr>
            <p:ph type="body" idx="4"/>
          </p:nvPr>
        </p:nvSpPr>
        <p:spPr>
          <a:xfrm>
            <a:off x="6208710" y="3179761"/>
            <a:ext cx="4825158" cy="2840038"/>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134" name="Shape 134"/>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5" name="Shape 135"/>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6" name="Shape 136"/>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39" name="Shape 139"/>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0" name="Shape 140"/>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1" name="Shape 141"/>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Shape 142"/>
        <p:cNvGrpSpPr/>
        <p:nvPr/>
      </p:nvGrpSpPr>
      <p:grpSpPr>
        <a:xfrm>
          <a:off x="0" y="0"/>
          <a:ext cx="0" cy="0"/>
          <a:chOff x="0" y="0"/>
          <a:chExt cx="0" cy="0"/>
        </a:xfrm>
      </p:grpSpPr>
      <p:grpSp>
        <p:nvGrpSpPr>
          <p:cNvPr id="143" name="Shape 143"/>
          <p:cNvGrpSpPr/>
          <p:nvPr/>
        </p:nvGrpSpPr>
        <p:grpSpPr>
          <a:xfrm>
            <a:off x="0" y="-2372"/>
            <a:ext cx="12192000" cy="6867026"/>
            <a:chOff x="0" y="-2372"/>
            <a:chExt cx="12192000" cy="6867026"/>
          </a:xfrm>
        </p:grpSpPr>
        <p:sp>
          <p:nvSpPr>
            <p:cNvPr id="144" name="Shape 144"/>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145" name="Shape 145"/>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46" name="Shape 146"/>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47" name="Shape 147"/>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48" name="Shape 148"/>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49" name="Shape 149"/>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50" name="Shape 150"/>
            <p:cNvSpPr/>
            <p:nvPr/>
          </p:nvSpPr>
          <p:spPr>
            <a:xfrm>
              <a:off x="5713412" y="402164"/>
              <a:ext cx="6055252" cy="6053669"/>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dirty="0"/>
            </a:p>
          </p:txBody>
        </p:sp>
        <p:sp>
          <p:nvSpPr>
            <p:cNvPr id="151" name="Shape 151"/>
            <p:cNvSpPr/>
            <p:nvPr/>
          </p:nvSpPr>
          <p:spPr>
            <a:xfrm rot="-5677511">
              <a:off x="3140484" y="1826078"/>
              <a:ext cx="3299406" cy="44092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152" name="Shape 152"/>
            <p:cNvSpPr/>
            <p:nvPr/>
          </p:nvSpPr>
          <p:spPr>
            <a:xfrm rot="-5400000">
              <a:off x="2229376" y="2801721"/>
              <a:ext cx="6053669" cy="1254558"/>
            </a:xfrm>
            <a:custGeom>
              <a:avLst/>
              <a:gdLst/>
              <a:ahLst/>
              <a:cxnLst/>
              <a:rect l="0" t="0" r="0" b="0"/>
              <a:pathLst>
                <a:path w="120000" h="120000" extrusionOk="0">
                  <a:moveTo>
                    <a:pt x="0" y="0"/>
                  </a:moveTo>
                  <a:lnTo>
                    <a:pt x="0" y="119550"/>
                  </a:lnTo>
                  <a:lnTo>
                    <a:pt x="120000" y="120000"/>
                  </a:lnTo>
                  <a:lnTo>
                    <a:pt x="120000" y="105"/>
                  </a:lnTo>
                  <a:lnTo>
                    <a:pt x="120000" y="105"/>
                  </a:lnTo>
                  <a:lnTo>
                    <a:pt x="117276" y="2340"/>
                  </a:lnTo>
                  <a:lnTo>
                    <a:pt x="114564" y="4470"/>
                  </a:lnTo>
                  <a:lnTo>
                    <a:pt x="111840" y="6555"/>
                  </a:lnTo>
                  <a:lnTo>
                    <a:pt x="109104" y="8340"/>
                  </a:lnTo>
                  <a:lnTo>
                    <a:pt x="106380" y="10140"/>
                  </a:lnTo>
                  <a:lnTo>
                    <a:pt x="103644" y="11820"/>
                  </a:lnTo>
                  <a:lnTo>
                    <a:pt x="100944" y="13260"/>
                  </a:lnTo>
                  <a:lnTo>
                    <a:pt x="98208" y="14625"/>
                  </a:lnTo>
                  <a:lnTo>
                    <a:pt x="95484" y="15870"/>
                  </a:lnTo>
                  <a:lnTo>
                    <a:pt x="92808" y="16950"/>
                  </a:lnTo>
                  <a:lnTo>
                    <a:pt x="90096" y="18030"/>
                  </a:lnTo>
                  <a:lnTo>
                    <a:pt x="87420" y="18930"/>
                  </a:lnTo>
                  <a:lnTo>
                    <a:pt x="84744" y="19635"/>
                  </a:lnTo>
                  <a:lnTo>
                    <a:pt x="82080" y="20370"/>
                  </a:lnTo>
                  <a:lnTo>
                    <a:pt x="79440" y="20985"/>
                  </a:lnTo>
                  <a:lnTo>
                    <a:pt x="76824" y="21420"/>
                  </a:lnTo>
                  <a:lnTo>
                    <a:pt x="74208" y="21795"/>
                  </a:lnTo>
                  <a:lnTo>
                    <a:pt x="71616" y="22155"/>
                  </a:lnTo>
                  <a:lnTo>
                    <a:pt x="69060" y="22320"/>
                  </a:lnTo>
                  <a:lnTo>
                    <a:pt x="66504" y="22500"/>
                  </a:lnTo>
                  <a:lnTo>
                    <a:pt x="63984" y="22590"/>
                  </a:lnTo>
                  <a:lnTo>
                    <a:pt x="61488" y="22500"/>
                  </a:lnTo>
                  <a:lnTo>
                    <a:pt x="59016" y="22500"/>
                  </a:lnTo>
                  <a:lnTo>
                    <a:pt x="56568" y="22320"/>
                  </a:lnTo>
                  <a:lnTo>
                    <a:pt x="54168" y="22050"/>
                  </a:lnTo>
                  <a:lnTo>
                    <a:pt x="51792" y="21795"/>
                  </a:lnTo>
                  <a:lnTo>
                    <a:pt x="49464" y="21510"/>
                  </a:lnTo>
                  <a:lnTo>
                    <a:pt x="47148" y="21075"/>
                  </a:lnTo>
                  <a:lnTo>
                    <a:pt x="44868" y="20610"/>
                  </a:lnTo>
                  <a:lnTo>
                    <a:pt x="42636" y="20190"/>
                  </a:lnTo>
                  <a:lnTo>
                    <a:pt x="38280" y="19005"/>
                  </a:lnTo>
                  <a:lnTo>
                    <a:pt x="34104" y="17745"/>
                  </a:lnTo>
                  <a:lnTo>
                    <a:pt x="30096" y="16425"/>
                  </a:lnTo>
                  <a:lnTo>
                    <a:pt x="26304" y="14970"/>
                  </a:lnTo>
                  <a:lnTo>
                    <a:pt x="22680" y="13455"/>
                  </a:lnTo>
                  <a:lnTo>
                    <a:pt x="19320" y="11820"/>
                  </a:lnTo>
                  <a:lnTo>
                    <a:pt x="16164" y="10215"/>
                  </a:lnTo>
                  <a:lnTo>
                    <a:pt x="13260" y="8610"/>
                  </a:lnTo>
                  <a:lnTo>
                    <a:pt x="10596" y="7095"/>
                  </a:lnTo>
                  <a:lnTo>
                    <a:pt x="8232" y="5655"/>
                  </a:lnTo>
                  <a:lnTo>
                    <a:pt x="6096" y="4290"/>
                  </a:lnTo>
                  <a:lnTo>
                    <a:pt x="4296" y="3150"/>
                  </a:lnTo>
                  <a:lnTo>
                    <a:pt x="2784" y="2070"/>
                  </a:lnTo>
                  <a:lnTo>
                    <a:pt x="708" y="525"/>
                  </a:lnTo>
                  <a:lnTo>
                    <a:pt x="0" y="0"/>
                  </a:lnTo>
                  <a:lnTo>
                    <a:pt x="0" y="0"/>
                  </a:lnTo>
                  <a:close/>
                </a:path>
              </a:pathLst>
            </a:custGeom>
            <a:solidFill>
              <a:schemeClr val="lt1"/>
            </a:solidFill>
            <a:ln>
              <a:noFill/>
            </a:ln>
          </p:spPr>
        </p:sp>
        <p:sp>
          <p:nvSpPr>
            <p:cNvPr id="153" name="Shape 153"/>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154" name="Shape 154"/>
          <p:cNvSpPr txBox="1">
            <a:spLocks noGrp="1"/>
          </p:cNvSpPr>
          <p:nvPr>
            <p:ph type="title"/>
          </p:nvPr>
        </p:nvSpPr>
        <p:spPr>
          <a:xfrm>
            <a:off x="1154954" y="1295400"/>
            <a:ext cx="2793158" cy="1600199"/>
          </a:xfrm>
          <a:prstGeom prst="rect">
            <a:avLst/>
          </a:prstGeom>
          <a:noFill/>
          <a:ln>
            <a:noFill/>
          </a:ln>
        </p:spPr>
        <p:txBody>
          <a:bodyPr wrap="square" lIns="91425" tIns="91425" rIns="91425" bIns="91425" anchor="b" anchorCtr="0"/>
          <a:lstStyle>
            <a:lvl1pPr marL="0" marR="0" lvl="0" indent="0" algn="l" rtl="0">
              <a:spcBef>
                <a:spcPts val="0"/>
              </a:spcBef>
              <a:buClr>
                <a:schemeClr val="lt2"/>
              </a:buClr>
              <a:buFont typeface="Arial"/>
              <a:buNone/>
              <a:defRPr sz="24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55" name="Shape 155"/>
          <p:cNvSpPr txBox="1">
            <a:spLocks noGrp="1"/>
          </p:cNvSpPr>
          <p:nvPr>
            <p:ph type="body" idx="1"/>
          </p:nvPr>
        </p:nvSpPr>
        <p:spPr>
          <a:xfrm>
            <a:off x="5781146" y="1447800"/>
            <a:ext cx="5190065" cy="4572000"/>
          </a:xfrm>
          <a:prstGeom prst="rect">
            <a:avLst/>
          </a:prstGeom>
          <a:noFill/>
          <a:ln>
            <a:noFill/>
          </a:ln>
        </p:spPr>
        <p:txBody>
          <a:bodyPr wrap="square" lIns="91425" tIns="91425" rIns="91425" bIns="91425" anchor="ctr"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156" name="Shape 156"/>
          <p:cNvSpPr txBox="1">
            <a:spLocks noGrp="1"/>
          </p:cNvSpPr>
          <p:nvPr>
            <p:ph type="body" idx="2"/>
          </p:nvPr>
        </p:nvSpPr>
        <p:spPr>
          <a:xfrm>
            <a:off x="1154954" y="2895600"/>
            <a:ext cx="2793158" cy="3129278"/>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157" name="Shape 157"/>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58" name="Shape 158"/>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59" name="Shape 159"/>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160" name="Shape 160"/>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Shape 161"/>
        <p:cNvGrpSpPr/>
        <p:nvPr/>
      </p:nvGrpSpPr>
      <p:grpSpPr>
        <a:xfrm>
          <a:off x="0" y="0"/>
          <a:ext cx="0" cy="0"/>
          <a:chOff x="0" y="0"/>
          <a:chExt cx="0" cy="0"/>
        </a:xfrm>
      </p:grpSpPr>
      <p:grpSp>
        <p:nvGrpSpPr>
          <p:cNvPr id="162" name="Shape 162"/>
          <p:cNvGrpSpPr/>
          <p:nvPr/>
        </p:nvGrpSpPr>
        <p:grpSpPr>
          <a:xfrm>
            <a:off x="0" y="-2372"/>
            <a:ext cx="12192000" cy="6867026"/>
            <a:chOff x="0" y="-2372"/>
            <a:chExt cx="12192000" cy="6867026"/>
          </a:xfrm>
        </p:grpSpPr>
        <p:sp>
          <p:nvSpPr>
            <p:cNvPr id="163" name="Shape 163"/>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164" name="Shape 164"/>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65" name="Shape 165"/>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66" name="Shape 166"/>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67" name="Shape 167"/>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68" name="Shape 168"/>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69" name="Shape 169"/>
            <p:cNvSpPr/>
            <p:nvPr/>
          </p:nvSpPr>
          <p:spPr>
            <a:xfrm>
              <a:off x="6172200" y="402164"/>
              <a:ext cx="5596464" cy="6053669"/>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dirty="0"/>
            </a:p>
          </p:txBody>
        </p:sp>
        <p:sp>
          <p:nvSpPr>
            <p:cNvPr id="170" name="Shape 170"/>
            <p:cNvSpPr/>
            <p:nvPr/>
          </p:nvSpPr>
          <p:spPr>
            <a:xfrm rot="-5400000">
              <a:off x="3295431" y="2801721"/>
              <a:ext cx="6053669" cy="1254558"/>
            </a:xfrm>
            <a:custGeom>
              <a:avLst/>
              <a:gdLst/>
              <a:ahLst/>
              <a:cxnLst/>
              <a:rect l="0" t="0" r="0" b="0"/>
              <a:pathLst>
                <a:path w="120000" h="120000" extrusionOk="0">
                  <a:moveTo>
                    <a:pt x="0" y="0"/>
                  </a:moveTo>
                  <a:lnTo>
                    <a:pt x="0" y="119550"/>
                  </a:lnTo>
                  <a:lnTo>
                    <a:pt x="120000" y="120000"/>
                  </a:lnTo>
                  <a:lnTo>
                    <a:pt x="120000" y="105"/>
                  </a:lnTo>
                  <a:lnTo>
                    <a:pt x="120000" y="105"/>
                  </a:lnTo>
                  <a:lnTo>
                    <a:pt x="117276" y="2340"/>
                  </a:lnTo>
                  <a:lnTo>
                    <a:pt x="114564" y="4470"/>
                  </a:lnTo>
                  <a:lnTo>
                    <a:pt x="111840" y="6555"/>
                  </a:lnTo>
                  <a:lnTo>
                    <a:pt x="109104" y="8340"/>
                  </a:lnTo>
                  <a:lnTo>
                    <a:pt x="106380" y="10140"/>
                  </a:lnTo>
                  <a:lnTo>
                    <a:pt x="103644" y="11820"/>
                  </a:lnTo>
                  <a:lnTo>
                    <a:pt x="100944" y="13260"/>
                  </a:lnTo>
                  <a:lnTo>
                    <a:pt x="98208" y="14625"/>
                  </a:lnTo>
                  <a:lnTo>
                    <a:pt x="95484" y="15870"/>
                  </a:lnTo>
                  <a:lnTo>
                    <a:pt x="92808" y="16950"/>
                  </a:lnTo>
                  <a:lnTo>
                    <a:pt x="90096" y="18030"/>
                  </a:lnTo>
                  <a:lnTo>
                    <a:pt x="87420" y="18930"/>
                  </a:lnTo>
                  <a:lnTo>
                    <a:pt x="84744" y="19635"/>
                  </a:lnTo>
                  <a:lnTo>
                    <a:pt x="82080" y="20370"/>
                  </a:lnTo>
                  <a:lnTo>
                    <a:pt x="79440" y="20985"/>
                  </a:lnTo>
                  <a:lnTo>
                    <a:pt x="76824" y="21420"/>
                  </a:lnTo>
                  <a:lnTo>
                    <a:pt x="74208" y="21795"/>
                  </a:lnTo>
                  <a:lnTo>
                    <a:pt x="71616" y="22155"/>
                  </a:lnTo>
                  <a:lnTo>
                    <a:pt x="69060" y="22320"/>
                  </a:lnTo>
                  <a:lnTo>
                    <a:pt x="66504" y="22500"/>
                  </a:lnTo>
                  <a:lnTo>
                    <a:pt x="63984" y="22590"/>
                  </a:lnTo>
                  <a:lnTo>
                    <a:pt x="61488" y="22500"/>
                  </a:lnTo>
                  <a:lnTo>
                    <a:pt x="59016" y="22500"/>
                  </a:lnTo>
                  <a:lnTo>
                    <a:pt x="56568" y="22320"/>
                  </a:lnTo>
                  <a:lnTo>
                    <a:pt x="54168" y="22050"/>
                  </a:lnTo>
                  <a:lnTo>
                    <a:pt x="51792" y="21795"/>
                  </a:lnTo>
                  <a:lnTo>
                    <a:pt x="49464" y="21510"/>
                  </a:lnTo>
                  <a:lnTo>
                    <a:pt x="47148" y="21075"/>
                  </a:lnTo>
                  <a:lnTo>
                    <a:pt x="44868" y="20610"/>
                  </a:lnTo>
                  <a:lnTo>
                    <a:pt x="42636" y="20190"/>
                  </a:lnTo>
                  <a:lnTo>
                    <a:pt x="38280" y="19005"/>
                  </a:lnTo>
                  <a:lnTo>
                    <a:pt x="34104" y="17745"/>
                  </a:lnTo>
                  <a:lnTo>
                    <a:pt x="30096" y="16425"/>
                  </a:lnTo>
                  <a:lnTo>
                    <a:pt x="26304" y="14970"/>
                  </a:lnTo>
                  <a:lnTo>
                    <a:pt x="22680" y="13455"/>
                  </a:lnTo>
                  <a:lnTo>
                    <a:pt x="19320" y="11820"/>
                  </a:lnTo>
                  <a:lnTo>
                    <a:pt x="16164" y="10215"/>
                  </a:lnTo>
                  <a:lnTo>
                    <a:pt x="13260" y="8610"/>
                  </a:lnTo>
                  <a:lnTo>
                    <a:pt x="10596" y="7095"/>
                  </a:lnTo>
                  <a:lnTo>
                    <a:pt x="8232" y="5655"/>
                  </a:lnTo>
                  <a:lnTo>
                    <a:pt x="6096" y="4290"/>
                  </a:lnTo>
                  <a:lnTo>
                    <a:pt x="4296" y="3150"/>
                  </a:lnTo>
                  <a:lnTo>
                    <a:pt x="2784" y="2070"/>
                  </a:lnTo>
                  <a:lnTo>
                    <a:pt x="708" y="525"/>
                  </a:lnTo>
                  <a:lnTo>
                    <a:pt x="0" y="0"/>
                  </a:lnTo>
                  <a:lnTo>
                    <a:pt x="0" y="0"/>
                  </a:lnTo>
                  <a:close/>
                </a:path>
              </a:pathLst>
            </a:custGeom>
            <a:solidFill>
              <a:schemeClr val="lt1"/>
            </a:solidFill>
            <a:ln>
              <a:noFill/>
            </a:ln>
          </p:spPr>
        </p:sp>
        <p:sp>
          <p:nvSpPr>
            <p:cNvPr id="171" name="Shape 171"/>
            <p:cNvSpPr/>
            <p:nvPr/>
          </p:nvSpPr>
          <p:spPr>
            <a:xfrm rot="-5677511">
              <a:off x="4203593" y="1826078"/>
              <a:ext cx="3299406" cy="44092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172" name="Shape 172"/>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173" name="Shape 173"/>
          <p:cNvSpPr txBox="1">
            <a:spLocks noGrp="1"/>
          </p:cNvSpPr>
          <p:nvPr>
            <p:ph type="title"/>
          </p:nvPr>
        </p:nvSpPr>
        <p:spPr>
          <a:xfrm>
            <a:off x="1153907" y="1693332"/>
            <a:ext cx="3860259" cy="1735668"/>
          </a:xfrm>
          <a:prstGeom prst="rect">
            <a:avLst/>
          </a:prstGeom>
          <a:noFill/>
          <a:ln>
            <a:noFill/>
          </a:ln>
        </p:spPr>
        <p:txBody>
          <a:bodyPr wrap="square" lIns="91425" tIns="91425" rIns="91425" bIns="91425" anchor="b"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74" name="Shape 174"/>
          <p:cNvSpPr>
            <a:spLocks noGrp="1"/>
          </p:cNvSpPr>
          <p:nvPr>
            <p:ph type="pic" idx="2"/>
          </p:nvPr>
        </p:nvSpPr>
        <p:spPr>
          <a:xfrm>
            <a:off x="6547869" y="1143000"/>
            <a:ext cx="3227193" cy="4572000"/>
          </a:xfrm>
          <a:prstGeom prst="roundRect">
            <a:avLst>
              <a:gd name="adj" fmla="val 1858"/>
            </a:avLst>
          </a:prstGeom>
          <a:noFill/>
          <a:ln>
            <a:noFill/>
          </a:ln>
          <a:effectLst>
            <a:outerShdw blurRad="50799" dist="50800" dir="5400000" algn="tl" rotWithShape="0">
              <a:srgbClr val="000000">
                <a:alpha val="42745"/>
              </a:srgbClr>
            </a:outerShdw>
          </a:effectLst>
        </p:spPr>
        <p:txBody>
          <a:bodyPr wrap="square" lIns="91425" tIns="91425" rIns="91425" bIns="91425" anchor="t" anchorCtr="0"/>
          <a:lstStyle>
            <a:lvl1pPr marL="0" marR="0" lvl="0" indent="0" algn="ctr"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9pPr>
          </a:lstStyle>
          <a:p>
            <a:endParaRPr dirty="0"/>
          </a:p>
        </p:txBody>
      </p:sp>
      <p:sp>
        <p:nvSpPr>
          <p:cNvPr id="175" name="Shape 175"/>
          <p:cNvSpPr txBox="1">
            <a:spLocks noGrp="1"/>
          </p:cNvSpPr>
          <p:nvPr>
            <p:ph type="body" idx="1"/>
          </p:nvPr>
        </p:nvSpPr>
        <p:spPr>
          <a:xfrm>
            <a:off x="1154954" y="3657600"/>
            <a:ext cx="3859212" cy="1371599"/>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176" name="Shape 176"/>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77" name="Shape 177"/>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78" name="Shape 178"/>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179" name="Shape 179"/>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and Caption">
    <p:spTree>
      <p:nvGrpSpPr>
        <p:cNvPr id="1" name="Shape 180"/>
        <p:cNvGrpSpPr/>
        <p:nvPr/>
      </p:nvGrpSpPr>
      <p:grpSpPr>
        <a:xfrm>
          <a:off x="0" y="0"/>
          <a:ext cx="0" cy="0"/>
          <a:chOff x="0" y="0"/>
          <a:chExt cx="0" cy="0"/>
        </a:xfrm>
      </p:grpSpPr>
      <p:grpSp>
        <p:nvGrpSpPr>
          <p:cNvPr id="181" name="Shape 181"/>
          <p:cNvGrpSpPr/>
          <p:nvPr/>
        </p:nvGrpSpPr>
        <p:grpSpPr>
          <a:xfrm>
            <a:off x="0" y="-2372"/>
            <a:ext cx="12192000" cy="6867026"/>
            <a:chOff x="0" y="-2372"/>
            <a:chExt cx="12192000" cy="6867026"/>
          </a:xfrm>
        </p:grpSpPr>
        <p:sp>
          <p:nvSpPr>
            <p:cNvPr id="182" name="Shape 182"/>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183" name="Shape 183"/>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84" name="Shape 184"/>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85" name="Shape 185"/>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86" name="Shape 186"/>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87" name="Shape 187"/>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88" name="Shape 188"/>
            <p:cNvSpPr/>
            <p:nvPr/>
          </p:nvSpPr>
          <p:spPr>
            <a:xfrm rot="-589932">
              <a:off x="8490951" y="2714874"/>
              <a:ext cx="3299407" cy="440924"/>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189" name="Shape 189"/>
            <p:cNvSpPr/>
            <p:nvPr/>
          </p:nvSpPr>
          <p:spPr>
            <a:xfrm>
              <a:off x="455612" y="2801318"/>
              <a:ext cx="11277600" cy="3602636"/>
            </a:xfrm>
            <a:custGeom>
              <a:avLst/>
              <a:gdLst/>
              <a:ahLst/>
              <a:cxnLst/>
              <a:rect l="0" t="0" r="0" b="0"/>
              <a:pathLst>
                <a:path w="120000" h="120000" extrusionOk="0">
                  <a:moveTo>
                    <a:pt x="0" y="0"/>
                  </a:moveTo>
                  <a:lnTo>
                    <a:pt x="0" y="119984"/>
                  </a:lnTo>
                  <a:lnTo>
                    <a:pt x="120000" y="120000"/>
                  </a:lnTo>
                  <a:lnTo>
                    <a:pt x="120000" y="60"/>
                  </a:lnTo>
                  <a:lnTo>
                    <a:pt x="120000" y="60"/>
                  </a:lnTo>
                  <a:lnTo>
                    <a:pt x="117276" y="1374"/>
                  </a:lnTo>
                  <a:lnTo>
                    <a:pt x="114564" y="2642"/>
                  </a:lnTo>
                  <a:lnTo>
                    <a:pt x="111840" y="3866"/>
                  </a:lnTo>
                  <a:lnTo>
                    <a:pt x="109104" y="4923"/>
                  </a:lnTo>
                  <a:lnTo>
                    <a:pt x="106380" y="5980"/>
                  </a:lnTo>
                  <a:lnTo>
                    <a:pt x="103644" y="6977"/>
                  </a:lnTo>
                  <a:lnTo>
                    <a:pt x="100944" y="7822"/>
                  </a:lnTo>
                  <a:lnTo>
                    <a:pt x="98208" y="8623"/>
                  </a:lnTo>
                  <a:lnTo>
                    <a:pt x="95484" y="9363"/>
                  </a:lnTo>
                  <a:lnTo>
                    <a:pt x="92808" y="9997"/>
                  </a:lnTo>
                  <a:lnTo>
                    <a:pt x="90096" y="10631"/>
                  </a:lnTo>
                  <a:lnTo>
                    <a:pt x="87420" y="11160"/>
                  </a:lnTo>
                  <a:lnTo>
                    <a:pt x="84744" y="11583"/>
                  </a:lnTo>
                  <a:lnTo>
                    <a:pt x="82080" y="12006"/>
                  </a:lnTo>
                  <a:lnTo>
                    <a:pt x="79440" y="12368"/>
                  </a:lnTo>
                  <a:lnTo>
                    <a:pt x="76824" y="12640"/>
                  </a:lnTo>
                  <a:lnTo>
                    <a:pt x="74208" y="12851"/>
                  </a:lnTo>
                  <a:lnTo>
                    <a:pt x="71616" y="13063"/>
                  </a:lnTo>
                  <a:lnTo>
                    <a:pt x="69060" y="13168"/>
                  </a:lnTo>
                  <a:lnTo>
                    <a:pt x="66504" y="13274"/>
                  </a:lnTo>
                  <a:lnTo>
                    <a:pt x="63984" y="13319"/>
                  </a:lnTo>
                  <a:lnTo>
                    <a:pt x="61488" y="13274"/>
                  </a:lnTo>
                  <a:lnTo>
                    <a:pt x="59016" y="13274"/>
                  </a:lnTo>
                  <a:lnTo>
                    <a:pt x="56568" y="13168"/>
                  </a:lnTo>
                  <a:lnTo>
                    <a:pt x="54168" y="13002"/>
                  </a:lnTo>
                  <a:lnTo>
                    <a:pt x="51792" y="12851"/>
                  </a:lnTo>
                  <a:lnTo>
                    <a:pt x="49464" y="12685"/>
                  </a:lnTo>
                  <a:lnTo>
                    <a:pt x="47148" y="12428"/>
                  </a:lnTo>
                  <a:lnTo>
                    <a:pt x="44868" y="12157"/>
                  </a:lnTo>
                  <a:lnTo>
                    <a:pt x="42636" y="11900"/>
                  </a:lnTo>
                  <a:lnTo>
                    <a:pt x="38280" y="11205"/>
                  </a:lnTo>
                  <a:lnTo>
                    <a:pt x="34104" y="10465"/>
                  </a:lnTo>
                  <a:lnTo>
                    <a:pt x="30096" y="9680"/>
                  </a:lnTo>
                  <a:lnTo>
                    <a:pt x="26304" y="8834"/>
                  </a:lnTo>
                  <a:lnTo>
                    <a:pt x="22680" y="7928"/>
                  </a:lnTo>
                  <a:lnTo>
                    <a:pt x="19320" y="6977"/>
                  </a:lnTo>
                  <a:lnTo>
                    <a:pt x="16164" y="6025"/>
                  </a:lnTo>
                  <a:lnTo>
                    <a:pt x="13260" y="5074"/>
                  </a:lnTo>
                  <a:lnTo>
                    <a:pt x="10596" y="4183"/>
                  </a:lnTo>
                  <a:lnTo>
                    <a:pt x="8232" y="3337"/>
                  </a:lnTo>
                  <a:lnTo>
                    <a:pt x="6096" y="2537"/>
                  </a:lnTo>
                  <a:lnTo>
                    <a:pt x="4296" y="1857"/>
                  </a:lnTo>
                  <a:lnTo>
                    <a:pt x="2784" y="1223"/>
                  </a:lnTo>
                  <a:lnTo>
                    <a:pt x="708" y="317"/>
                  </a:lnTo>
                  <a:lnTo>
                    <a:pt x="0" y="0"/>
                  </a:lnTo>
                  <a:lnTo>
                    <a:pt x="0" y="0"/>
                  </a:lnTo>
                  <a:close/>
                </a:path>
              </a:pathLst>
            </a:custGeom>
            <a:solidFill>
              <a:schemeClr val="lt1"/>
            </a:solidFill>
            <a:ln>
              <a:noFill/>
            </a:ln>
          </p:spPr>
        </p:sp>
        <p:sp>
          <p:nvSpPr>
            <p:cNvPr id="190" name="Shape 190"/>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191" name="Shape 191"/>
          <p:cNvSpPr txBox="1">
            <a:spLocks noGrp="1"/>
          </p:cNvSpPr>
          <p:nvPr>
            <p:ph type="title"/>
          </p:nvPr>
        </p:nvSpPr>
        <p:spPr>
          <a:xfrm>
            <a:off x="1154954" y="1063416"/>
            <a:ext cx="8825659" cy="137975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40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92" name="Shape 192"/>
          <p:cNvSpPr txBox="1">
            <a:spLocks noGrp="1"/>
          </p:cNvSpPr>
          <p:nvPr>
            <p:ph type="body" idx="1"/>
          </p:nvPr>
        </p:nvSpPr>
        <p:spPr>
          <a:xfrm>
            <a:off x="1154954" y="3543300"/>
            <a:ext cx="8825659" cy="2476500"/>
          </a:xfrm>
          <a:prstGeom prst="rect">
            <a:avLst/>
          </a:prstGeom>
          <a:noFill/>
          <a:ln>
            <a:noFill/>
          </a:ln>
        </p:spPr>
        <p:txBody>
          <a:bodyPr wrap="square" lIns="91425" tIns="91425" rIns="91425" bIns="91425" anchor="ctr" anchorCtr="0"/>
          <a:lstStyle>
            <a:lvl1pPr marL="0" marR="0" lvl="0" indent="0" algn="l" rtl="0">
              <a:spcBef>
                <a:spcPts val="1000"/>
              </a:spcBef>
              <a:spcAft>
                <a:spcPts val="0"/>
              </a:spcAft>
              <a:buClr>
                <a:schemeClr val="accent1"/>
              </a:buClr>
              <a:buFont typeface="Noto Sans Symbols"/>
              <a:buNone/>
              <a:defRPr sz="18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193" name="Shape 193"/>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94" name="Shape 194"/>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95" name="Shape 195"/>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196" name="Shape 196"/>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 Column">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99" name="Shape 199"/>
          <p:cNvSpPr txBox="1">
            <a:spLocks noGrp="1"/>
          </p:cNvSpPr>
          <p:nvPr>
            <p:ph type="body" idx="1"/>
          </p:nvPr>
        </p:nvSpPr>
        <p:spPr>
          <a:xfrm>
            <a:off x="1154954" y="2617299"/>
            <a:ext cx="3129168"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200" name="Shape 200"/>
          <p:cNvSpPr txBox="1">
            <a:spLocks noGrp="1"/>
          </p:cNvSpPr>
          <p:nvPr>
            <p:ph type="body" idx="2"/>
          </p:nvPr>
        </p:nvSpPr>
        <p:spPr>
          <a:xfrm>
            <a:off x="1154954" y="3193560"/>
            <a:ext cx="3129168" cy="2833495"/>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201" name="Shape 201"/>
          <p:cNvSpPr txBox="1">
            <a:spLocks noGrp="1"/>
          </p:cNvSpPr>
          <p:nvPr>
            <p:ph type="body" idx="3"/>
          </p:nvPr>
        </p:nvSpPr>
        <p:spPr>
          <a:xfrm>
            <a:off x="4512721" y="2603501"/>
            <a:ext cx="3145380"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202" name="Shape 202"/>
          <p:cNvSpPr txBox="1">
            <a:spLocks noGrp="1"/>
          </p:cNvSpPr>
          <p:nvPr>
            <p:ph type="body" idx="4"/>
          </p:nvPr>
        </p:nvSpPr>
        <p:spPr>
          <a:xfrm>
            <a:off x="4512721" y="3193560"/>
            <a:ext cx="3145380" cy="2833495"/>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203" name="Shape 203"/>
          <p:cNvSpPr txBox="1">
            <a:spLocks noGrp="1"/>
          </p:cNvSpPr>
          <p:nvPr>
            <p:ph type="body" idx="5"/>
          </p:nvPr>
        </p:nvSpPr>
        <p:spPr>
          <a:xfrm>
            <a:off x="7886700" y="2617299"/>
            <a:ext cx="3161029" cy="576260"/>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204" name="Shape 204"/>
          <p:cNvSpPr txBox="1">
            <a:spLocks noGrp="1"/>
          </p:cNvSpPr>
          <p:nvPr>
            <p:ph type="body" idx="6"/>
          </p:nvPr>
        </p:nvSpPr>
        <p:spPr>
          <a:xfrm>
            <a:off x="7886700" y="3193560"/>
            <a:ext cx="3164719" cy="2833492"/>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cxnSp>
        <p:nvCxnSpPr>
          <p:cNvPr id="205" name="Shape 205"/>
          <p:cNvCxnSpPr/>
          <p:nvPr/>
        </p:nvCxnSpPr>
        <p:spPr>
          <a:xfrm>
            <a:off x="4403971" y="2569633"/>
            <a:ext cx="0" cy="3492498"/>
          </a:xfrm>
          <a:prstGeom prst="straightConnector1">
            <a:avLst/>
          </a:prstGeom>
          <a:noFill/>
          <a:ln w="12700" cap="flat" cmpd="sng">
            <a:solidFill>
              <a:schemeClr val="accent1">
                <a:alpha val="40784"/>
              </a:schemeClr>
            </a:solidFill>
            <a:prstDash val="solid"/>
            <a:round/>
            <a:headEnd type="none" w="med" len="med"/>
            <a:tailEnd type="none" w="med" len="med"/>
          </a:ln>
        </p:spPr>
      </p:cxnSp>
      <p:cxnSp>
        <p:nvCxnSpPr>
          <p:cNvPr id="206" name="Shape 206"/>
          <p:cNvCxnSpPr/>
          <p:nvPr/>
        </p:nvCxnSpPr>
        <p:spPr>
          <a:xfrm>
            <a:off x="7772400" y="2569633"/>
            <a:ext cx="0" cy="3492498"/>
          </a:xfrm>
          <a:prstGeom prst="straightConnector1">
            <a:avLst/>
          </a:prstGeom>
          <a:noFill/>
          <a:ln w="12700" cap="flat" cmpd="sng">
            <a:solidFill>
              <a:schemeClr val="accent1">
                <a:alpha val="40784"/>
              </a:schemeClr>
            </a:solidFill>
            <a:prstDash val="solid"/>
            <a:round/>
            <a:headEnd type="none" w="med" len="med"/>
            <a:tailEnd type="none" w="med" len="med"/>
          </a:ln>
        </p:spPr>
      </p:cxnSp>
      <p:sp>
        <p:nvSpPr>
          <p:cNvPr id="207" name="Shape 207"/>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08" name="Shape 208"/>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09" name="Shape 209"/>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Picture Column">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12" name="Shape 212"/>
          <p:cNvSpPr txBox="1">
            <a:spLocks noGrp="1"/>
          </p:cNvSpPr>
          <p:nvPr>
            <p:ph type="body" idx="1"/>
          </p:nvPr>
        </p:nvSpPr>
        <p:spPr>
          <a:xfrm>
            <a:off x="1154951" y="4532844"/>
            <a:ext cx="3050439"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213" name="Shape 213"/>
          <p:cNvSpPr>
            <a:spLocks noGrp="1"/>
          </p:cNvSpPr>
          <p:nvPr>
            <p:ph type="pic" idx="2"/>
          </p:nvPr>
        </p:nvSpPr>
        <p:spPr>
          <a:xfrm>
            <a:off x="1334551" y="2603500"/>
            <a:ext cx="2691241" cy="1591509"/>
          </a:xfrm>
          <a:prstGeom prst="roundRect">
            <a:avLst>
              <a:gd name="adj" fmla="val 1858"/>
            </a:avLst>
          </a:prstGeom>
          <a:noFill/>
          <a:ln>
            <a:noFill/>
          </a:ln>
          <a:effectLst>
            <a:outerShdw blurRad="50799" dist="50800" dir="5400000" algn="tl" rotWithShape="0">
              <a:srgbClr val="000000">
                <a:alpha val="42745"/>
              </a:srgbClr>
            </a:outerShdw>
          </a:effectLst>
        </p:spPr>
        <p:txBody>
          <a:bodyPr wrap="square" lIns="91425" tIns="91425" rIns="91425" bIns="91425" anchor="t" anchorCtr="0"/>
          <a:lstStyle>
            <a:lvl1pPr marL="0" marR="0" lvl="0" indent="0" algn="ctr"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9pPr>
          </a:lstStyle>
          <a:p>
            <a:endParaRPr dirty="0"/>
          </a:p>
        </p:txBody>
      </p:sp>
      <p:sp>
        <p:nvSpPr>
          <p:cNvPr id="214" name="Shape 214"/>
          <p:cNvSpPr txBox="1">
            <a:spLocks noGrp="1"/>
          </p:cNvSpPr>
          <p:nvPr>
            <p:ph type="body" idx="3"/>
          </p:nvPr>
        </p:nvSpPr>
        <p:spPr>
          <a:xfrm>
            <a:off x="1154953" y="5109107"/>
            <a:ext cx="3050436" cy="917949"/>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215" name="Shape 215"/>
          <p:cNvSpPr txBox="1">
            <a:spLocks noGrp="1"/>
          </p:cNvSpPr>
          <p:nvPr>
            <p:ph type="body" idx="4"/>
          </p:nvPr>
        </p:nvSpPr>
        <p:spPr>
          <a:xfrm>
            <a:off x="4572537" y="4532846"/>
            <a:ext cx="3046765" cy="651155"/>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216" name="Shape 216"/>
          <p:cNvSpPr>
            <a:spLocks noGrp="1"/>
          </p:cNvSpPr>
          <p:nvPr>
            <p:ph type="pic" idx="5"/>
          </p:nvPr>
        </p:nvSpPr>
        <p:spPr>
          <a:xfrm>
            <a:off x="4748462" y="2603500"/>
            <a:ext cx="2691241" cy="1591509"/>
          </a:xfrm>
          <a:prstGeom prst="roundRect">
            <a:avLst>
              <a:gd name="adj" fmla="val 1858"/>
            </a:avLst>
          </a:prstGeom>
          <a:noFill/>
          <a:ln>
            <a:noFill/>
          </a:ln>
          <a:effectLst>
            <a:outerShdw blurRad="50799" dist="50800" dir="5400000" algn="tl" rotWithShape="0">
              <a:srgbClr val="000000">
                <a:alpha val="42745"/>
              </a:srgbClr>
            </a:outerShdw>
          </a:effectLst>
        </p:spPr>
        <p:txBody>
          <a:bodyPr wrap="square" lIns="91425" tIns="91425" rIns="91425" bIns="91425" anchor="t" anchorCtr="0"/>
          <a:lstStyle>
            <a:lvl1pPr marL="0" marR="0" lvl="0" indent="0" algn="ctr"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9pPr>
          </a:lstStyle>
          <a:p>
            <a:endParaRPr dirty="0"/>
          </a:p>
        </p:txBody>
      </p:sp>
      <p:sp>
        <p:nvSpPr>
          <p:cNvPr id="217" name="Shape 217"/>
          <p:cNvSpPr txBox="1">
            <a:spLocks noGrp="1"/>
          </p:cNvSpPr>
          <p:nvPr>
            <p:ph type="body" idx="6"/>
          </p:nvPr>
        </p:nvSpPr>
        <p:spPr>
          <a:xfrm>
            <a:off x="4568864" y="5184001"/>
            <a:ext cx="3050438" cy="843056"/>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sp>
        <p:nvSpPr>
          <p:cNvPr id="218" name="Shape 218"/>
          <p:cNvSpPr txBox="1">
            <a:spLocks noGrp="1"/>
          </p:cNvSpPr>
          <p:nvPr>
            <p:ph type="body" idx="7"/>
          </p:nvPr>
        </p:nvSpPr>
        <p:spPr>
          <a:xfrm>
            <a:off x="7983434" y="4532846"/>
            <a:ext cx="3050438" cy="651153"/>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Font typeface="Noto Sans Symbols"/>
              <a:buNone/>
              <a:defRPr sz="2400" b="0" i="0" u="none" strike="noStrike" cap="none">
                <a:solidFill>
                  <a:schemeClr val="accent1"/>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2000" b="1"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800" b="1"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Arial"/>
                <a:ea typeface="Arial"/>
                <a:cs typeface="Arial"/>
                <a:sym typeface="Arial"/>
              </a:defRPr>
            </a:lvl9pPr>
          </a:lstStyle>
          <a:p>
            <a:endParaRPr/>
          </a:p>
        </p:txBody>
      </p:sp>
      <p:sp>
        <p:nvSpPr>
          <p:cNvPr id="219" name="Shape 219"/>
          <p:cNvSpPr>
            <a:spLocks noGrp="1"/>
          </p:cNvSpPr>
          <p:nvPr>
            <p:ph type="pic" idx="8"/>
          </p:nvPr>
        </p:nvSpPr>
        <p:spPr>
          <a:xfrm>
            <a:off x="8163031" y="2603500"/>
            <a:ext cx="2691241" cy="1591509"/>
          </a:xfrm>
          <a:prstGeom prst="roundRect">
            <a:avLst>
              <a:gd name="adj" fmla="val 1858"/>
            </a:avLst>
          </a:prstGeom>
          <a:noFill/>
          <a:ln>
            <a:noFill/>
          </a:ln>
          <a:effectLst>
            <a:outerShdw blurRad="50799" dist="50800" dir="5400000" algn="tl" rotWithShape="0">
              <a:srgbClr val="000000">
                <a:alpha val="42745"/>
              </a:srgbClr>
            </a:outerShdw>
          </a:effectLst>
        </p:spPr>
        <p:txBody>
          <a:bodyPr wrap="square" lIns="91425" tIns="91425" rIns="91425" bIns="91425" anchor="t" anchorCtr="0"/>
          <a:lstStyle>
            <a:lvl1pPr marL="0" marR="0" lvl="0" indent="0" algn="ctr"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1600" b="0" i="0" u="none" strike="noStrike" cap="none">
                <a:solidFill>
                  <a:srgbClr val="3F3F3F"/>
                </a:solidFill>
                <a:latin typeface="Arial"/>
                <a:ea typeface="Arial"/>
                <a:cs typeface="Arial"/>
                <a:sym typeface="Arial"/>
              </a:defRPr>
            </a:lvl9pPr>
          </a:lstStyle>
          <a:p>
            <a:endParaRPr dirty="0"/>
          </a:p>
        </p:txBody>
      </p:sp>
      <p:sp>
        <p:nvSpPr>
          <p:cNvPr id="220" name="Shape 220"/>
          <p:cNvSpPr txBox="1">
            <a:spLocks noGrp="1"/>
          </p:cNvSpPr>
          <p:nvPr>
            <p:ph type="body" idx="9"/>
          </p:nvPr>
        </p:nvSpPr>
        <p:spPr>
          <a:xfrm>
            <a:off x="7983434" y="5184001"/>
            <a:ext cx="3050436" cy="843053"/>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chemeClr val="accent1"/>
              </a:buClr>
              <a:buFont typeface="Noto Sans Symbols"/>
              <a:buNone/>
              <a:defRPr sz="1400" b="0" i="0" u="none" strike="noStrike" cap="none">
                <a:solidFill>
                  <a:srgbClr val="3F3F3F"/>
                </a:solidFill>
                <a:latin typeface="Arial"/>
                <a:ea typeface="Arial"/>
                <a:cs typeface="Arial"/>
                <a:sym typeface="Arial"/>
              </a:defRPr>
            </a:lvl1pPr>
            <a:lvl2pPr marL="457200" marR="0" lvl="1" indent="0" algn="l" rtl="0">
              <a:spcBef>
                <a:spcPts val="1000"/>
              </a:spcBef>
              <a:spcAft>
                <a:spcPts val="0"/>
              </a:spcAft>
              <a:buClr>
                <a:schemeClr val="accent1"/>
              </a:buClr>
              <a:buFont typeface="Noto Sans Symbols"/>
              <a:buNone/>
              <a:defRPr sz="1200" b="0" i="0" u="none" strike="noStrike" cap="none">
                <a:solidFill>
                  <a:srgbClr val="3F3F3F"/>
                </a:solidFill>
                <a:latin typeface="Arial"/>
                <a:ea typeface="Arial"/>
                <a:cs typeface="Arial"/>
                <a:sym typeface="Arial"/>
              </a:defRPr>
            </a:lvl2pPr>
            <a:lvl3pPr marL="914400" marR="0" lvl="2" indent="0" algn="l" rtl="0">
              <a:spcBef>
                <a:spcPts val="1000"/>
              </a:spcBef>
              <a:spcAft>
                <a:spcPts val="0"/>
              </a:spcAft>
              <a:buClr>
                <a:schemeClr val="accent1"/>
              </a:buClr>
              <a:buFont typeface="Noto Sans Symbols"/>
              <a:buNone/>
              <a:defRPr sz="1000" b="0" i="0" u="none" strike="noStrike" cap="none">
                <a:solidFill>
                  <a:srgbClr val="3F3F3F"/>
                </a:solidFill>
                <a:latin typeface="Arial"/>
                <a:ea typeface="Arial"/>
                <a:cs typeface="Arial"/>
                <a:sym typeface="Arial"/>
              </a:defRPr>
            </a:lvl3pPr>
            <a:lvl4pPr marL="1371600" marR="0" lvl="3"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4pPr>
            <a:lvl5pPr marL="1828800" marR="0" lvl="4"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5pPr>
            <a:lvl6pPr marL="2286000" marR="0" lvl="5"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6pPr>
            <a:lvl7pPr marL="2743200" marR="0" lvl="6"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7pPr>
            <a:lvl8pPr marL="3200400" marR="0" lvl="7"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8pPr>
            <a:lvl9pPr marL="3657600" marR="0" lvl="8" indent="0" algn="l" rtl="0">
              <a:spcBef>
                <a:spcPts val="1000"/>
              </a:spcBef>
              <a:spcAft>
                <a:spcPts val="0"/>
              </a:spcAft>
              <a:buClr>
                <a:schemeClr val="accent1"/>
              </a:buClr>
              <a:buFont typeface="Noto Sans Symbols"/>
              <a:buNone/>
              <a:defRPr sz="900" b="0" i="0" u="none" strike="noStrike" cap="none">
                <a:solidFill>
                  <a:srgbClr val="3F3F3F"/>
                </a:solidFill>
                <a:latin typeface="Arial"/>
                <a:ea typeface="Arial"/>
                <a:cs typeface="Arial"/>
                <a:sym typeface="Arial"/>
              </a:defRPr>
            </a:lvl9pPr>
          </a:lstStyle>
          <a:p>
            <a:endParaRPr/>
          </a:p>
        </p:txBody>
      </p:sp>
      <p:cxnSp>
        <p:nvCxnSpPr>
          <p:cNvPr id="221" name="Shape 221"/>
          <p:cNvCxnSpPr/>
          <p:nvPr/>
        </p:nvCxnSpPr>
        <p:spPr>
          <a:xfrm>
            <a:off x="4388153" y="2603500"/>
            <a:ext cx="0" cy="3517594"/>
          </a:xfrm>
          <a:prstGeom prst="straightConnector1">
            <a:avLst/>
          </a:prstGeom>
          <a:noFill/>
          <a:ln w="12700" cap="flat" cmpd="sng">
            <a:solidFill>
              <a:schemeClr val="accent1">
                <a:alpha val="40000"/>
              </a:schemeClr>
            </a:solidFill>
            <a:prstDash val="solid"/>
            <a:round/>
            <a:headEnd type="none" w="med" len="med"/>
            <a:tailEnd type="none" w="med" len="med"/>
          </a:ln>
        </p:spPr>
      </p:cxnSp>
      <p:cxnSp>
        <p:nvCxnSpPr>
          <p:cNvPr id="222" name="Shape 222"/>
          <p:cNvCxnSpPr/>
          <p:nvPr/>
        </p:nvCxnSpPr>
        <p:spPr>
          <a:xfrm>
            <a:off x="7801904" y="2603500"/>
            <a:ext cx="0" cy="3492500"/>
          </a:xfrm>
          <a:prstGeom prst="straightConnector1">
            <a:avLst/>
          </a:prstGeom>
          <a:noFill/>
          <a:ln w="12700" cap="flat" cmpd="sng">
            <a:solidFill>
              <a:schemeClr val="accent1">
                <a:alpha val="40000"/>
              </a:schemeClr>
            </a:solidFill>
            <a:prstDash val="solid"/>
            <a:round/>
            <a:headEnd type="none" w="med" len="med"/>
            <a:tailEnd type="none" w="med" len="med"/>
          </a:ln>
        </p:spPr>
      </p:cxnSp>
      <p:sp>
        <p:nvSpPr>
          <p:cNvPr id="223" name="Shape 223"/>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4" name="Shape 224"/>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5" name="Shape 225"/>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1154953" y="973667"/>
            <a:ext cx="8825659"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28" name="Shape 228"/>
          <p:cNvSpPr txBox="1">
            <a:spLocks noGrp="1"/>
          </p:cNvSpPr>
          <p:nvPr>
            <p:ph type="body" idx="1"/>
          </p:nvPr>
        </p:nvSpPr>
        <p:spPr>
          <a:xfrm rot="5400000">
            <a:off x="3827511" y="-69056"/>
            <a:ext cx="3416299" cy="8761412"/>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229" name="Shape 229"/>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0" name="Shape 230"/>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1" name="Shape 231"/>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cSld name="Vertical Title and Text">
    <p:spTree>
      <p:nvGrpSpPr>
        <p:cNvPr id="1" name="Shape 232"/>
        <p:cNvGrpSpPr/>
        <p:nvPr/>
      </p:nvGrpSpPr>
      <p:grpSpPr>
        <a:xfrm>
          <a:off x="0" y="0"/>
          <a:ext cx="0" cy="0"/>
          <a:chOff x="0" y="0"/>
          <a:chExt cx="0" cy="0"/>
        </a:xfrm>
      </p:grpSpPr>
      <p:grpSp>
        <p:nvGrpSpPr>
          <p:cNvPr id="233" name="Shape 233"/>
          <p:cNvGrpSpPr/>
          <p:nvPr/>
        </p:nvGrpSpPr>
        <p:grpSpPr>
          <a:xfrm>
            <a:off x="0" y="-2372"/>
            <a:ext cx="12192000" cy="6867026"/>
            <a:chOff x="0" y="-2372"/>
            <a:chExt cx="12192000" cy="6867026"/>
          </a:xfrm>
        </p:grpSpPr>
        <p:sp>
          <p:nvSpPr>
            <p:cNvPr id="234" name="Shape 234"/>
            <p:cNvSpPr/>
            <p:nvPr/>
          </p:nvSpPr>
          <p:spPr>
            <a:xfrm>
              <a:off x="0" y="0"/>
              <a:ext cx="12192000" cy="6858000"/>
            </a:xfrm>
            <a:prstGeom prst="rect">
              <a:avLst/>
            </a:prstGeom>
            <a:blipFill rotWithShape="1">
              <a:blip r:embed="rId2">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235" name="Shape 235"/>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236" name="Shape 236"/>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237" name="Shape 237"/>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238" name="Shape 238"/>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239" name="Shape 239"/>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240" name="Shape 240"/>
            <p:cNvSpPr/>
            <p:nvPr/>
          </p:nvSpPr>
          <p:spPr>
            <a:xfrm rot="5101749">
              <a:off x="6294738" y="4577737"/>
              <a:ext cx="3299407" cy="44092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241" name="Shape 241"/>
            <p:cNvSpPr/>
            <p:nvPr/>
          </p:nvSpPr>
          <p:spPr>
            <a:xfrm>
              <a:off x="414866" y="402164"/>
              <a:ext cx="6510865" cy="6053669"/>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dirty="0"/>
            </a:p>
          </p:txBody>
        </p:sp>
        <p:sp>
          <p:nvSpPr>
            <p:cNvPr id="242" name="Shape 242"/>
            <p:cNvSpPr/>
            <p:nvPr/>
          </p:nvSpPr>
          <p:spPr>
            <a:xfrm rot="5400000">
              <a:off x="4449232" y="2801720"/>
              <a:ext cx="6053669" cy="1254558"/>
            </a:xfrm>
            <a:custGeom>
              <a:avLst/>
              <a:gdLst/>
              <a:ahLst/>
              <a:cxnLst/>
              <a:rect l="0" t="0" r="0" b="0"/>
              <a:pathLst>
                <a:path w="120000" h="120000" extrusionOk="0">
                  <a:moveTo>
                    <a:pt x="0" y="0"/>
                  </a:moveTo>
                  <a:lnTo>
                    <a:pt x="0" y="119550"/>
                  </a:lnTo>
                  <a:lnTo>
                    <a:pt x="120000" y="120000"/>
                  </a:lnTo>
                  <a:lnTo>
                    <a:pt x="120000" y="105"/>
                  </a:lnTo>
                  <a:lnTo>
                    <a:pt x="120000" y="105"/>
                  </a:lnTo>
                  <a:lnTo>
                    <a:pt x="117276" y="2340"/>
                  </a:lnTo>
                  <a:lnTo>
                    <a:pt x="114564" y="4470"/>
                  </a:lnTo>
                  <a:lnTo>
                    <a:pt x="111840" y="6555"/>
                  </a:lnTo>
                  <a:lnTo>
                    <a:pt x="109104" y="8340"/>
                  </a:lnTo>
                  <a:lnTo>
                    <a:pt x="106380" y="10140"/>
                  </a:lnTo>
                  <a:lnTo>
                    <a:pt x="103644" y="11820"/>
                  </a:lnTo>
                  <a:lnTo>
                    <a:pt x="100944" y="13260"/>
                  </a:lnTo>
                  <a:lnTo>
                    <a:pt x="98208" y="14625"/>
                  </a:lnTo>
                  <a:lnTo>
                    <a:pt x="95484" y="15870"/>
                  </a:lnTo>
                  <a:lnTo>
                    <a:pt x="92808" y="16950"/>
                  </a:lnTo>
                  <a:lnTo>
                    <a:pt x="90096" y="18030"/>
                  </a:lnTo>
                  <a:lnTo>
                    <a:pt x="87420" y="18930"/>
                  </a:lnTo>
                  <a:lnTo>
                    <a:pt x="84744" y="19635"/>
                  </a:lnTo>
                  <a:lnTo>
                    <a:pt x="82080" y="20370"/>
                  </a:lnTo>
                  <a:lnTo>
                    <a:pt x="79440" y="20985"/>
                  </a:lnTo>
                  <a:lnTo>
                    <a:pt x="76824" y="21420"/>
                  </a:lnTo>
                  <a:lnTo>
                    <a:pt x="74208" y="21795"/>
                  </a:lnTo>
                  <a:lnTo>
                    <a:pt x="71616" y="22155"/>
                  </a:lnTo>
                  <a:lnTo>
                    <a:pt x="69060" y="22320"/>
                  </a:lnTo>
                  <a:lnTo>
                    <a:pt x="66504" y="22500"/>
                  </a:lnTo>
                  <a:lnTo>
                    <a:pt x="63984" y="22590"/>
                  </a:lnTo>
                  <a:lnTo>
                    <a:pt x="61488" y="22500"/>
                  </a:lnTo>
                  <a:lnTo>
                    <a:pt x="59016" y="22500"/>
                  </a:lnTo>
                  <a:lnTo>
                    <a:pt x="56568" y="22320"/>
                  </a:lnTo>
                  <a:lnTo>
                    <a:pt x="54168" y="22050"/>
                  </a:lnTo>
                  <a:lnTo>
                    <a:pt x="51792" y="21795"/>
                  </a:lnTo>
                  <a:lnTo>
                    <a:pt x="49464" y="21510"/>
                  </a:lnTo>
                  <a:lnTo>
                    <a:pt x="47148" y="21075"/>
                  </a:lnTo>
                  <a:lnTo>
                    <a:pt x="44868" y="20610"/>
                  </a:lnTo>
                  <a:lnTo>
                    <a:pt x="42636" y="20190"/>
                  </a:lnTo>
                  <a:lnTo>
                    <a:pt x="38280" y="19005"/>
                  </a:lnTo>
                  <a:lnTo>
                    <a:pt x="34104" y="17745"/>
                  </a:lnTo>
                  <a:lnTo>
                    <a:pt x="30096" y="16425"/>
                  </a:lnTo>
                  <a:lnTo>
                    <a:pt x="26304" y="14970"/>
                  </a:lnTo>
                  <a:lnTo>
                    <a:pt x="22680" y="13455"/>
                  </a:lnTo>
                  <a:lnTo>
                    <a:pt x="19320" y="11820"/>
                  </a:lnTo>
                  <a:lnTo>
                    <a:pt x="16164" y="10215"/>
                  </a:lnTo>
                  <a:lnTo>
                    <a:pt x="13260" y="8610"/>
                  </a:lnTo>
                  <a:lnTo>
                    <a:pt x="10596" y="7095"/>
                  </a:lnTo>
                  <a:lnTo>
                    <a:pt x="8232" y="5655"/>
                  </a:lnTo>
                  <a:lnTo>
                    <a:pt x="6096" y="4290"/>
                  </a:lnTo>
                  <a:lnTo>
                    <a:pt x="4296" y="3150"/>
                  </a:lnTo>
                  <a:lnTo>
                    <a:pt x="2784" y="2070"/>
                  </a:lnTo>
                  <a:lnTo>
                    <a:pt x="708" y="525"/>
                  </a:lnTo>
                  <a:lnTo>
                    <a:pt x="0" y="0"/>
                  </a:lnTo>
                  <a:lnTo>
                    <a:pt x="0" y="0"/>
                  </a:lnTo>
                  <a:close/>
                </a:path>
              </a:pathLst>
            </a:custGeom>
            <a:solidFill>
              <a:schemeClr val="lt1"/>
            </a:solidFill>
            <a:ln>
              <a:noFill/>
            </a:ln>
          </p:spPr>
        </p:sp>
        <p:sp>
          <p:nvSpPr>
            <p:cNvPr id="243" name="Shape 243"/>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244" name="Shape 244"/>
          <p:cNvSpPr txBox="1">
            <a:spLocks noGrp="1"/>
          </p:cNvSpPr>
          <p:nvPr>
            <p:ph type="title"/>
          </p:nvPr>
        </p:nvSpPr>
        <p:spPr>
          <a:xfrm rot="5400000">
            <a:off x="6909428" y="2945795"/>
            <a:ext cx="4748588" cy="1413933"/>
          </a:xfrm>
          <a:prstGeom prst="rect">
            <a:avLst/>
          </a:prstGeom>
          <a:noFill/>
          <a:ln>
            <a:noFill/>
          </a:ln>
        </p:spPr>
        <p:txBody>
          <a:bodyPr wrap="square" lIns="91425" tIns="91425" rIns="91425" bIns="91425" anchor="b"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45" name="Shape 245"/>
          <p:cNvSpPr txBox="1">
            <a:spLocks noGrp="1"/>
          </p:cNvSpPr>
          <p:nvPr>
            <p:ph type="body" idx="1"/>
          </p:nvPr>
        </p:nvSpPr>
        <p:spPr>
          <a:xfrm rot="5400000">
            <a:off x="1904432" y="528990"/>
            <a:ext cx="4748589" cy="6247545"/>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246" name="Shape 246"/>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47" name="Shape 247"/>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48" name="Shape 248"/>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249" name="Shape 249"/>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a:solidFill>
                  <a:schemeClr val="lt1"/>
                </a:solidFill>
                <a:latin typeface="Arial"/>
                <a:ea typeface="Arial"/>
                <a:cs typeface="Arial"/>
                <a:sym typeface="Arial"/>
              </a:rPr>
              <a:t>‹#›</a:t>
            </a:fld>
            <a:endParaRPr lang="en-GB" sz="2800" b="0" i="0" dirty="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Shape 6"/>
          <p:cNvGrpSpPr/>
          <p:nvPr/>
        </p:nvGrpSpPr>
        <p:grpSpPr>
          <a:xfrm>
            <a:off x="0" y="-2372"/>
            <a:ext cx="12192000" cy="6867026"/>
            <a:chOff x="0" y="-2372"/>
            <a:chExt cx="12192000" cy="6867026"/>
          </a:xfrm>
        </p:grpSpPr>
        <p:sp>
          <p:nvSpPr>
            <p:cNvPr id="7" name="Shape 7"/>
            <p:cNvSpPr/>
            <p:nvPr/>
          </p:nvSpPr>
          <p:spPr>
            <a:xfrm>
              <a:off x="0" y="0"/>
              <a:ext cx="12192000" cy="6858000"/>
            </a:xfrm>
            <a:prstGeom prst="rect">
              <a:avLst/>
            </a:prstGeom>
            <a:blipFill rotWithShape="1">
              <a:blip r:embed="rId18">
                <a:alphaModFix/>
              </a:blip>
              <a:stretch>
                <a:fillRect/>
              </a:stretch>
            </a:blipFill>
            <a:ln>
              <a:noFill/>
            </a:ln>
          </p:spPr>
          <p:txBody>
            <a:bodyPr wrap="square" lIns="91425" tIns="91425" rIns="91425" bIns="91425" anchor="ctr" anchorCtr="0">
              <a:noAutofit/>
            </a:bodyPr>
            <a:lstStyle/>
            <a:p>
              <a:pPr lvl="0">
                <a:spcBef>
                  <a:spcPts val="0"/>
                </a:spcBef>
                <a:buNone/>
              </a:pPr>
              <a:endParaRPr dirty="0"/>
            </a:p>
          </p:txBody>
        </p:sp>
        <p:sp>
          <p:nvSpPr>
            <p:cNvPr id="8" name="Shape 8"/>
            <p:cNvSpPr/>
            <p:nvPr/>
          </p:nvSpPr>
          <p:spPr>
            <a:xfrm>
              <a:off x="3220" y="2667000"/>
              <a:ext cx="4190999" cy="4190999"/>
            </a:xfrm>
            <a:prstGeom prst="ellipse">
              <a:avLst/>
            </a:prstGeom>
            <a:gradFill>
              <a:gsLst>
                <a:gs pos="0">
                  <a:srgbClr val="FAEBA7">
                    <a:alpha val="10980"/>
                  </a:srgbClr>
                </a:gs>
                <a:gs pos="36000">
                  <a:srgbClr val="FAEBA7">
                    <a:alpha val="9803"/>
                  </a:srgbClr>
                </a:gs>
                <a:gs pos="75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9" name="Shape 9"/>
            <p:cNvSpPr/>
            <p:nvPr/>
          </p:nvSpPr>
          <p:spPr>
            <a:xfrm>
              <a:off x="1750" y="2895600"/>
              <a:ext cx="2362200" cy="2362200"/>
            </a:xfrm>
            <a:prstGeom prst="ellipse">
              <a:avLst/>
            </a:prstGeom>
            <a:gradFill>
              <a:gsLst>
                <a:gs pos="0">
                  <a:srgbClr val="FAEBA7">
                    <a:alpha val="7843"/>
                  </a:srgbClr>
                </a:gs>
                <a:gs pos="36000">
                  <a:srgbClr val="FAEBA7">
                    <a:alpha val="7843"/>
                  </a:srgbClr>
                </a:gs>
                <a:gs pos="72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0" name="Shape 10"/>
            <p:cNvSpPr/>
            <p:nvPr/>
          </p:nvSpPr>
          <p:spPr>
            <a:xfrm>
              <a:off x="8609011" y="1676400"/>
              <a:ext cx="2819400" cy="2819400"/>
            </a:xfrm>
            <a:prstGeom prst="ellipse">
              <a:avLst/>
            </a:prstGeom>
            <a:gradFill>
              <a:gsLst>
                <a:gs pos="0">
                  <a:srgbClr val="FAEBA7">
                    <a:alpha val="6666"/>
                  </a:srgbClr>
                </a:gs>
                <a:gs pos="36000">
                  <a:srgbClr val="FAEBA7">
                    <a:alpha val="5882"/>
                  </a:srgbClr>
                </a:gs>
                <a:gs pos="69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1" name="Shape 11"/>
            <p:cNvSpPr/>
            <p:nvPr/>
          </p:nvSpPr>
          <p:spPr>
            <a:xfrm>
              <a:off x="7999411" y="-2372"/>
              <a:ext cx="1600199" cy="1600199"/>
            </a:xfrm>
            <a:prstGeom prst="ellipse">
              <a:avLst/>
            </a:prstGeom>
            <a:gradFill>
              <a:gsLst>
                <a:gs pos="0">
                  <a:srgbClr val="FAEBA7">
                    <a:alpha val="13725"/>
                  </a:srgbClr>
                </a:gs>
                <a:gs pos="36000">
                  <a:srgbClr val="FAEBA7">
                    <a:alpha val="6666"/>
                  </a:srgbClr>
                </a:gs>
                <a:gs pos="73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2" name="Shape 12"/>
            <p:cNvSpPr/>
            <p:nvPr/>
          </p:nvSpPr>
          <p:spPr>
            <a:xfrm>
              <a:off x="8609011" y="5874053"/>
              <a:ext cx="990599" cy="990599"/>
            </a:xfrm>
            <a:prstGeom prst="ellipse">
              <a:avLst/>
            </a:prstGeom>
            <a:gradFill>
              <a:gsLst>
                <a:gs pos="0">
                  <a:srgbClr val="FAEBA7">
                    <a:alpha val="13725"/>
                  </a:srgbClr>
                </a:gs>
                <a:gs pos="36000">
                  <a:srgbClr val="FAEBA7">
                    <a:alpha val="6666"/>
                  </a:srgbClr>
                </a:gs>
                <a:gs pos="66000">
                  <a:srgbClr val="FAEBA7">
                    <a:alpha val="0"/>
                  </a:srgbClr>
                </a:gs>
                <a:gs pos="100000">
                  <a:srgbClr val="FAEBA7">
                    <a:alpha val="0"/>
                  </a:srgbClr>
                </a:gs>
              </a:gsLst>
              <a:path path="circle">
                <a:fillToRect l="50000" t="50000" r="50000" b="50000"/>
              </a:path>
              <a:tileRect/>
            </a:gradFill>
            <a:ln>
              <a:noFill/>
            </a:ln>
          </p:spPr>
          <p:txBody>
            <a:bodyPr wrap="square" lIns="91425" tIns="91425" rIns="91425" bIns="91425" anchor="ctr" anchorCtr="0">
              <a:noAutofit/>
            </a:bodyPr>
            <a:lstStyle/>
            <a:p>
              <a:pPr lvl="0">
                <a:spcBef>
                  <a:spcPts val="0"/>
                </a:spcBef>
                <a:buNone/>
              </a:pPr>
              <a:endParaRPr dirty="0"/>
            </a:p>
          </p:txBody>
        </p:sp>
        <p:sp>
          <p:nvSpPr>
            <p:cNvPr id="13" name="Shape 13"/>
            <p:cNvSpPr/>
            <p:nvPr/>
          </p:nvSpPr>
          <p:spPr>
            <a:xfrm rot="-589932">
              <a:off x="8490951" y="1797516"/>
              <a:ext cx="3299407" cy="440924"/>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20000" y="0"/>
                  </a:ln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20000"/>
              </a:schemeClr>
            </a:solidFill>
            <a:ln>
              <a:noFill/>
            </a:ln>
          </p:spPr>
          <p:txBody>
            <a:bodyPr wrap="square" lIns="91425" tIns="91425" rIns="91425" bIns="91425" anchor="ctr" anchorCtr="0">
              <a:noAutofit/>
            </a:bodyPr>
            <a:lstStyle/>
            <a:p>
              <a:pPr lvl="0">
                <a:spcBef>
                  <a:spcPts val="0"/>
                </a:spcBef>
                <a:buNone/>
              </a:pPr>
              <a:endParaRPr dirty="0"/>
            </a:p>
          </p:txBody>
        </p:sp>
        <p:sp>
          <p:nvSpPr>
            <p:cNvPr id="14" name="Shape 14"/>
            <p:cNvSpPr/>
            <p:nvPr/>
          </p:nvSpPr>
          <p:spPr>
            <a:xfrm>
              <a:off x="459506" y="1866405"/>
              <a:ext cx="11277600" cy="4533899"/>
            </a:xfrm>
            <a:custGeom>
              <a:avLst/>
              <a:gdLst/>
              <a:ahLst/>
              <a:cxnLst/>
              <a:rect l="0" t="0" r="0" b="0"/>
              <a:pathLst>
                <a:path w="120000" h="120000" extrusionOk="0">
                  <a:moveTo>
                    <a:pt x="0" y="0"/>
                  </a:moveTo>
                  <a:lnTo>
                    <a:pt x="0" y="120000"/>
                  </a:lnTo>
                  <a:lnTo>
                    <a:pt x="120000" y="120000"/>
                  </a:lnTo>
                  <a:lnTo>
                    <a:pt x="120000" y="42"/>
                  </a:lnTo>
                  <a:lnTo>
                    <a:pt x="120000" y="42"/>
                  </a:lnTo>
                  <a:lnTo>
                    <a:pt x="117280" y="1092"/>
                  </a:lnTo>
                  <a:lnTo>
                    <a:pt x="114560" y="2100"/>
                  </a:lnTo>
                  <a:lnTo>
                    <a:pt x="111841" y="3067"/>
                  </a:lnTo>
                  <a:lnTo>
                    <a:pt x="109104" y="3907"/>
                  </a:lnTo>
                  <a:lnTo>
                    <a:pt x="106385" y="4747"/>
                  </a:lnTo>
                  <a:lnTo>
                    <a:pt x="103648" y="5546"/>
                  </a:lnTo>
                  <a:lnTo>
                    <a:pt x="100945" y="6218"/>
                  </a:lnTo>
                  <a:lnTo>
                    <a:pt x="98209" y="6848"/>
                  </a:lnTo>
                  <a:lnTo>
                    <a:pt x="95489" y="7436"/>
                  </a:lnTo>
                  <a:lnTo>
                    <a:pt x="92804" y="7941"/>
                  </a:lnTo>
                  <a:lnTo>
                    <a:pt x="90101" y="8445"/>
                  </a:lnTo>
                  <a:lnTo>
                    <a:pt x="87415" y="8865"/>
                  </a:lnTo>
                  <a:lnTo>
                    <a:pt x="84746" y="9201"/>
                  </a:lnTo>
                  <a:lnTo>
                    <a:pt x="82077" y="9537"/>
                  </a:lnTo>
                  <a:lnTo>
                    <a:pt x="79442" y="9831"/>
                  </a:lnTo>
                  <a:lnTo>
                    <a:pt x="76824" y="10042"/>
                  </a:lnTo>
                  <a:lnTo>
                    <a:pt x="74206" y="10210"/>
                  </a:lnTo>
                  <a:lnTo>
                    <a:pt x="71621" y="10378"/>
                  </a:lnTo>
                  <a:lnTo>
                    <a:pt x="69054" y="10462"/>
                  </a:lnTo>
                  <a:lnTo>
                    <a:pt x="66503" y="10546"/>
                  </a:lnTo>
                  <a:lnTo>
                    <a:pt x="63986" y="10588"/>
                  </a:lnTo>
                  <a:lnTo>
                    <a:pt x="61486" y="10546"/>
                  </a:lnTo>
                  <a:lnTo>
                    <a:pt x="59020" y="10546"/>
                  </a:lnTo>
                  <a:lnTo>
                    <a:pt x="56570" y="10462"/>
                  </a:lnTo>
                  <a:lnTo>
                    <a:pt x="54172" y="10336"/>
                  </a:lnTo>
                  <a:lnTo>
                    <a:pt x="51790" y="10210"/>
                  </a:lnTo>
                  <a:lnTo>
                    <a:pt x="49459" y="10084"/>
                  </a:lnTo>
                  <a:lnTo>
                    <a:pt x="47145" y="9873"/>
                  </a:lnTo>
                  <a:lnTo>
                    <a:pt x="44864" y="9663"/>
                  </a:lnTo>
                  <a:lnTo>
                    <a:pt x="42635" y="9453"/>
                  </a:lnTo>
                  <a:lnTo>
                    <a:pt x="38277" y="8907"/>
                  </a:lnTo>
                  <a:lnTo>
                    <a:pt x="34104" y="8319"/>
                  </a:lnTo>
                  <a:lnTo>
                    <a:pt x="30101" y="7689"/>
                  </a:lnTo>
                  <a:lnTo>
                    <a:pt x="26300" y="7016"/>
                  </a:lnTo>
                  <a:lnTo>
                    <a:pt x="22685" y="6302"/>
                  </a:lnTo>
                  <a:lnTo>
                    <a:pt x="19324" y="5546"/>
                  </a:lnTo>
                  <a:lnTo>
                    <a:pt x="16165" y="4789"/>
                  </a:lnTo>
                  <a:lnTo>
                    <a:pt x="13260" y="4033"/>
                  </a:lnTo>
                  <a:lnTo>
                    <a:pt x="10591" y="3319"/>
                  </a:lnTo>
                  <a:lnTo>
                    <a:pt x="8226" y="2647"/>
                  </a:lnTo>
                  <a:lnTo>
                    <a:pt x="6097" y="2016"/>
                  </a:lnTo>
                  <a:lnTo>
                    <a:pt x="4290" y="1470"/>
                  </a:lnTo>
                  <a:lnTo>
                    <a:pt x="2787" y="966"/>
                  </a:lnTo>
                  <a:lnTo>
                    <a:pt x="709" y="252"/>
                  </a:lnTo>
                  <a:lnTo>
                    <a:pt x="0" y="0"/>
                  </a:lnTo>
                  <a:lnTo>
                    <a:pt x="0" y="0"/>
                  </a:lnTo>
                  <a:close/>
                </a:path>
              </a:pathLst>
            </a:custGeom>
            <a:solidFill>
              <a:schemeClr val="lt1"/>
            </a:solidFill>
            <a:ln>
              <a:noFill/>
            </a:ln>
          </p:spPr>
        </p:sp>
        <p:sp>
          <p:nvSpPr>
            <p:cNvPr id="15" name="Shape 15"/>
            <p:cNvSpPr/>
            <p:nvPr/>
          </p:nvSpPr>
          <p:spPr>
            <a:xfrm>
              <a:off x="0" y="1586"/>
              <a:ext cx="12192000" cy="6856412"/>
            </a:xfrm>
            <a:custGeom>
              <a:avLst/>
              <a:gdLst/>
              <a:ahLst/>
              <a:cxnLst/>
              <a:rect l="0" t="0" r="0" b="0"/>
              <a:pathLst>
                <a:path w="120000" h="120000" extrusionOk="0">
                  <a:moveTo>
                    <a:pt x="0" y="0"/>
                  </a:moveTo>
                  <a:lnTo>
                    <a:pt x="0" y="120000"/>
                  </a:lnTo>
                  <a:lnTo>
                    <a:pt x="120000" y="120000"/>
                  </a:lnTo>
                  <a:lnTo>
                    <a:pt x="120000" y="0"/>
                  </a:lnTo>
                  <a:lnTo>
                    <a:pt x="0" y="0"/>
                  </a:lnTo>
                  <a:close/>
                  <a:moveTo>
                    <a:pt x="115248" y="111664"/>
                  </a:moveTo>
                  <a:lnTo>
                    <a:pt x="4688" y="111664"/>
                  </a:lnTo>
                  <a:lnTo>
                    <a:pt x="4688" y="8224"/>
                  </a:lnTo>
                  <a:lnTo>
                    <a:pt x="115248" y="8224"/>
                  </a:lnTo>
                  <a:lnTo>
                    <a:pt x="115248" y="111664"/>
                  </a:lnTo>
                  <a:close/>
                </a:path>
              </a:pathLst>
            </a:custGeom>
            <a:solidFill>
              <a:schemeClr val="lt1"/>
            </a:solidFill>
            <a:ln>
              <a:noFill/>
            </a:ln>
          </p:spPr>
        </p:sp>
      </p:grpSp>
      <p:sp>
        <p:nvSpPr>
          <p:cNvPr id="16" name="Shape 16"/>
          <p:cNvSpPr txBox="1">
            <a:spLocks noGrp="1"/>
          </p:cNvSpPr>
          <p:nvPr>
            <p:ph type="title"/>
          </p:nvPr>
        </p:nvSpPr>
        <p:spPr>
          <a:xfrm>
            <a:off x="1154953" y="973667"/>
            <a:ext cx="8761412" cy="706964"/>
          </a:xfrm>
          <a:prstGeom prst="rect">
            <a:avLst/>
          </a:prstGeom>
          <a:noFill/>
          <a:ln>
            <a:noFill/>
          </a:ln>
        </p:spPr>
        <p:txBody>
          <a:bodyPr wrap="square" lIns="91425" tIns="91425" rIns="91425" bIns="91425" anchor="ctr" anchorCtr="0"/>
          <a:lstStyle>
            <a:lvl1pPr marL="0" marR="0" lvl="0" indent="0" algn="l" rtl="0">
              <a:spcBef>
                <a:spcPts val="0"/>
              </a:spcBef>
              <a:buClr>
                <a:schemeClr val="lt2"/>
              </a:buClr>
              <a:buFont typeface="Arial"/>
              <a:buNone/>
              <a:defRPr sz="36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7" name="Shape 17"/>
          <p:cNvSpPr txBox="1">
            <a:spLocks noGrp="1"/>
          </p:cNvSpPr>
          <p:nvPr>
            <p:ph type="body" idx="1"/>
          </p:nvPr>
        </p:nvSpPr>
        <p:spPr>
          <a:xfrm>
            <a:off x="1154954" y="2603500"/>
            <a:ext cx="8761412" cy="3416299"/>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ct val="79999"/>
              <a:buFont typeface="Noto Sans Symbols"/>
              <a:buChar char="▶"/>
              <a:defRPr sz="1800" b="0" i="0" u="none" strike="noStrike" cap="none">
                <a:solidFill>
                  <a:srgbClr val="3F3F3F"/>
                </a:solidFill>
                <a:latin typeface="Arial"/>
                <a:ea typeface="Arial"/>
                <a:cs typeface="Arial"/>
                <a:sym typeface="Arial"/>
              </a:defRPr>
            </a:lvl1pPr>
            <a:lvl2pPr marL="742950" marR="0" lvl="1" indent="-204469" algn="l" rtl="0">
              <a:spcBef>
                <a:spcPts val="1000"/>
              </a:spcBef>
              <a:spcAft>
                <a:spcPts val="0"/>
              </a:spcAft>
              <a:buClr>
                <a:schemeClr val="accent1"/>
              </a:buClr>
              <a:buSzPct val="80000"/>
              <a:buFont typeface="Noto Sans Symbols"/>
              <a:buChar char="▶"/>
              <a:defRPr sz="1600" b="0" i="0" u="none" strike="noStrike" cap="none">
                <a:solidFill>
                  <a:srgbClr val="3F3F3F"/>
                </a:solidFill>
                <a:latin typeface="Arial"/>
                <a:ea typeface="Arial"/>
                <a:cs typeface="Arial"/>
                <a:sym typeface="Arial"/>
              </a:defRPr>
            </a:lvl2pPr>
            <a:lvl3pPr marL="1143000" marR="0" lvl="2" indent="-157480" algn="l" rtl="0">
              <a:spcBef>
                <a:spcPts val="1000"/>
              </a:spcBef>
              <a:spcAft>
                <a:spcPts val="0"/>
              </a:spcAft>
              <a:buClr>
                <a:schemeClr val="accent1"/>
              </a:buClr>
              <a:buSzPct val="80000"/>
              <a:buFont typeface="Noto Sans Symbols"/>
              <a:buChar char="▶"/>
              <a:defRPr sz="1400" b="0" i="0" u="none" strike="noStrike" cap="none">
                <a:solidFill>
                  <a:srgbClr val="3F3F3F"/>
                </a:solidFill>
                <a:latin typeface="Arial"/>
                <a:ea typeface="Arial"/>
                <a:cs typeface="Arial"/>
                <a:sym typeface="Arial"/>
              </a:defRPr>
            </a:lvl3pPr>
            <a:lvl4pPr marL="1600200" marR="0" lvl="3"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4pPr>
            <a:lvl5pPr marL="2057400" marR="0" lvl="4"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18" name="Shape 18"/>
          <p:cNvSpPr txBox="1">
            <a:spLocks noGrp="1"/>
          </p:cNvSpPr>
          <p:nvPr>
            <p:ph type="dt" idx="10"/>
          </p:nvPr>
        </p:nvSpPr>
        <p:spPr>
          <a:xfrm>
            <a:off x="10650938" y="6394060"/>
            <a:ext cx="990598" cy="304798"/>
          </a:xfrm>
          <a:prstGeom prst="rect">
            <a:avLst/>
          </a:prstGeom>
          <a:noFill/>
          <a:ln>
            <a:noFill/>
          </a:ln>
        </p:spPr>
        <p:txBody>
          <a:bodyPr wrap="square" lIns="91425" tIns="91425" rIns="91425" bIns="91425" anchor="t" anchorCtr="0"/>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528358" y="6391837"/>
            <a:ext cx="3859794" cy="304801"/>
          </a:xfrm>
          <a:prstGeom prst="rect">
            <a:avLst/>
          </a:prstGeom>
          <a:noFill/>
          <a:ln>
            <a:noFill/>
          </a:ln>
        </p:spPr>
        <p:txBody>
          <a:bodyPr wrap="square" lIns="91425" tIns="91425" rIns="91425" bIns="91425" anchor="b" anchorCtr="0"/>
          <a:lstStyle>
            <a:lvl1pPr marL="0" marR="0" lvl="0" indent="0" algn="l" rtl="0">
              <a:spcBef>
                <a:spcPts val="0"/>
              </a:spcBef>
              <a:buNone/>
              <a:defRPr sz="1000" b="1" i="0" u="none" strike="noStrike" cap="none">
                <a:solidFill>
                  <a:schemeClr val="accen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p:nvPr/>
        </p:nvSpPr>
        <p:spPr>
          <a:xfrm>
            <a:off x="10437811" y="0"/>
            <a:ext cx="685799" cy="1143000"/>
          </a:xfrm>
          <a:prstGeom prst="rect">
            <a:avLst/>
          </a:prstGeom>
          <a:solidFill>
            <a:schemeClr val="accent1"/>
          </a:solidFill>
          <a:ln>
            <a:noFill/>
          </a:ln>
          <a:effectLst>
            <a:outerShdw blurRad="38100" dist="25400" dir="5400000" rotWithShape="0">
              <a:srgbClr val="000000">
                <a:alpha val="44705"/>
              </a:srgbClr>
            </a:outerShdw>
          </a:effectLst>
        </p:spPr>
        <p:txBody>
          <a:bodyPr wrap="square" lIns="91425" tIns="91425" rIns="91425" bIns="91425" anchor="ctr" anchorCtr="0">
            <a:noAutofit/>
          </a:bodyPr>
          <a:lstStyle/>
          <a:p>
            <a:pPr lvl="0">
              <a:spcBef>
                <a:spcPts val="0"/>
              </a:spcBef>
              <a:buNone/>
            </a:pPr>
            <a:endParaRPr dirty="0"/>
          </a:p>
        </p:txBody>
      </p:sp>
      <p:sp>
        <p:nvSpPr>
          <p:cNvPr id="21" name="Shape 21"/>
          <p:cNvSpPr txBox="1">
            <a:spLocks noGrp="1"/>
          </p:cNvSpPr>
          <p:nvPr>
            <p:ph type="sldNum" idx="12"/>
          </p:nvPr>
        </p:nvSpPr>
        <p:spPr>
          <a:xfrm>
            <a:off x="10352539" y="295729"/>
            <a:ext cx="838198" cy="767687"/>
          </a:xfrm>
          <a:prstGeom prst="rect">
            <a:avLst/>
          </a:prstGeom>
          <a:noFill/>
          <a:ln>
            <a:noFill/>
          </a:ln>
        </p:spPr>
        <p:txBody>
          <a:bodyPr wrap="square" lIns="91425" tIns="45700" rIns="91425" bIns="45700" anchor="b" anchorCtr="0">
            <a:noAutofit/>
          </a:bodyPr>
          <a:lstStyle/>
          <a:p>
            <a:pPr marL="0" marR="0" lvl="0" indent="0" algn="ctr" rtl="0">
              <a:spcBef>
                <a:spcPts val="0"/>
              </a:spcBef>
              <a:buSzPct val="25000"/>
              <a:buNone/>
            </a:pPr>
            <a:fld id="{00000000-1234-1234-1234-123412341234}" type="slidenum">
              <a:rPr lang="en-GB" sz="2800" b="0" i="0" u="none" strike="noStrike" cap="none">
                <a:solidFill>
                  <a:schemeClr val="lt1"/>
                </a:solidFill>
                <a:latin typeface="Arial"/>
                <a:ea typeface="Arial"/>
                <a:cs typeface="Arial"/>
                <a:sym typeface="Arial"/>
              </a:rPr>
              <a:t>‹#›</a:t>
            </a:fld>
            <a:endParaRPr lang="en-GB" sz="2800" b="0" i="0" u="none" strike="noStrike" cap="none" dirty="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www.recruitment-test.co.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recruitment-tests.co.uk/site/main/freetrial" TargetMode="External"/><Relationship Id="rId7" Type="http://schemas.openxmlformats.org/officeDocument/2006/relationships/hyperlink" Target="https://youtu.be/jKCM7BRjSq4"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recruitment-tests.co.uk/site/main/pricing" TargetMode="External"/><Relationship Id="rId5" Type="http://schemas.openxmlformats.org/officeDocument/2006/relationships/hyperlink" Target="https://www.recruitment-tests.co.uk/site/main/eq" TargetMode="External"/><Relationship Id="rId4" Type="http://schemas.openxmlformats.org/officeDocument/2006/relationships/hyperlink" Target="https://www.recruitment-tests.co.uk/site/client/logi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recruitment-tests.co.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www.recruitment-tests.co.uk/"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youtu.be/2mm-zQLUKE0" TargetMode="External"/><Relationship Id="rId2" Type="http://schemas.openxmlformats.org/officeDocument/2006/relationships/hyperlink" Target="https://youtu.be/va4vMaWDmtQ" TargetMode="External"/><Relationship Id="rId1" Type="http://schemas.openxmlformats.org/officeDocument/2006/relationships/slideLayout" Target="../slideLayouts/slideLayout2.xml"/><Relationship Id="rId4" Type="http://schemas.openxmlformats.org/officeDocument/2006/relationships/hyperlink" Target="https://youtu.be/sCMjz84gEi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mailto:test@recruitment-tests.co.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mailto:test@recruitment-tests.co.u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mailto:accounts@recruitment-tests.co.uk"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www.linkedin.com/in/jesse-lawson-a545874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76891"/>
          </a:xfrm>
          <a:prstGeom prst="rect">
            <a:avLst/>
          </a:prstGeom>
        </p:spPr>
      </p:pic>
    </p:spTree>
    <p:extLst>
      <p:ext uri="{BB962C8B-B14F-4D97-AF65-F5344CB8AC3E}">
        <p14:creationId xmlns:p14="http://schemas.microsoft.com/office/powerpoint/2010/main" val="455564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509919" y="2301842"/>
            <a:ext cx="11499830" cy="34164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hlinkClick r:id="rId3"/>
              </a:rPr>
              <a:t>www.recruitment-test.co.uk</a:t>
            </a:r>
            <a:r>
              <a:rPr lang="en-GB" sz="2800" b="0" i="0" u="none" strike="noStrike" cap="none" dirty="0">
                <a:solidFill>
                  <a:srgbClr val="3F3F3F"/>
                </a:solidFill>
                <a:latin typeface="Arial"/>
                <a:ea typeface="Arial"/>
                <a:cs typeface="Arial"/>
                <a:sym typeface="Arial"/>
              </a:rPr>
              <a:t> for details on tests and assessments </a:t>
            </a:r>
          </a:p>
          <a:p>
            <a:pPr marL="342900" marR="0" lvl="0" indent="-342900" algn="l" rtl="0">
              <a:spcBef>
                <a:spcPts val="1000"/>
              </a:spcBef>
              <a:spcAft>
                <a:spcPts val="0"/>
              </a:spcAft>
              <a:buClr>
                <a:schemeClr val="accent1"/>
              </a:buClr>
              <a:buSzPct val="80000"/>
              <a:buFont typeface="Noto Sans Symbols"/>
              <a:buChar char="▶"/>
            </a:pPr>
            <a:r>
              <a:rPr lang="en-GB" sz="2800" dirty="0"/>
              <a:t> Finance, Excel, Numeracy, Attention to detail and much more</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dirty="0"/>
              <a:t> Pay as you go no subscription, e.g. £3.99 with 100 credits no expiry</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 Add your questions </a:t>
            </a:r>
            <a:r>
              <a:rPr lang="en-GB" sz="2800" dirty="0"/>
              <a:t>and mix new e.g. £99 per 25 question load </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dirty="0"/>
              <a:t> We can load your long list of candidates or reusable link +£29 each batch load</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dirty="0"/>
              <a:t> Language changes £99 for 25 questions + translation cost</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dirty="0"/>
              <a:t> Relevant assessment - £80 for design &amp; load, £1.20 per applicant</a:t>
            </a: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 Other admin help - £35/hour</a:t>
            </a:r>
          </a:p>
        </p:txBody>
      </p:sp>
      <p:pic>
        <p:nvPicPr>
          <p:cNvPr id="262" name="Shape 262"/>
          <p:cNvPicPr preferRelativeResize="0"/>
          <p:nvPr/>
        </p:nvPicPr>
        <p:blipFill rotWithShape="1">
          <a:blip r:embed="rId4">
            <a:alphaModFix/>
          </a:blip>
          <a:srcRect/>
          <a:stretch/>
        </p:blipFill>
        <p:spPr>
          <a:xfrm>
            <a:off x="4359837" y="958619"/>
            <a:ext cx="2390775" cy="638174"/>
          </a:xfrm>
          <a:prstGeom prst="rect">
            <a:avLst/>
          </a:prstGeom>
          <a:noFill/>
          <a:ln>
            <a:noFill/>
          </a:ln>
        </p:spPr>
      </p:pic>
      <p:sp>
        <p:nvSpPr>
          <p:cNvPr id="263" name="Shape 263"/>
          <p:cNvSpPr txBox="1">
            <a:spLocks noGrp="1"/>
          </p:cNvSpPr>
          <p:nvPr>
            <p:ph type="title"/>
          </p:nvPr>
        </p:nvSpPr>
        <p:spPr>
          <a:xfrm>
            <a:off x="1011865" y="780984"/>
            <a:ext cx="1457325" cy="993445"/>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3200" b="0" i="0" u="none" strike="noStrike" cap="none" dirty="0">
                <a:solidFill>
                  <a:srgbClr val="053B8C"/>
                </a:solidFill>
                <a:latin typeface="Arial"/>
                <a:ea typeface="Arial"/>
                <a:cs typeface="Arial"/>
                <a:sym typeface="Arial"/>
              </a:rPr>
              <a:t>Offer</a:t>
            </a:r>
          </a:p>
        </p:txBody>
      </p:sp>
    </p:spTree>
    <p:extLst>
      <p:ext uri="{BB962C8B-B14F-4D97-AF65-F5344CB8AC3E}">
        <p14:creationId xmlns:p14="http://schemas.microsoft.com/office/powerpoint/2010/main" val="1330993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109863" y="2603500"/>
            <a:ext cx="12342946" cy="34164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Open An Account - </a:t>
            </a:r>
            <a:r>
              <a:rPr lang="en-GB" sz="2800" b="0" i="0" u="none" strike="noStrike" cap="none" dirty="0">
                <a:solidFill>
                  <a:srgbClr val="3F3F3F"/>
                </a:solidFill>
                <a:latin typeface="Arial"/>
                <a:ea typeface="Arial"/>
                <a:cs typeface="Arial"/>
                <a:sym typeface="Arial"/>
                <a:hlinkClick r:id="rId3"/>
              </a:rPr>
              <a:t>https://www.recruitment-tests.co.uk/site/main/freetrial</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0"/>
              </a:spcBef>
              <a:spcAft>
                <a:spcPts val="0"/>
              </a:spcAft>
              <a:buClr>
                <a:schemeClr val="accent1"/>
              </a:buClr>
              <a:buSzPct val="80000"/>
              <a:buFont typeface="Noto Sans Symbols"/>
              <a:buChar char="▶"/>
            </a:pPr>
            <a:r>
              <a:rPr lang="en-GB" sz="2800" dirty="0"/>
              <a:t>Share with colleagues?</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0"/>
              </a:spcBef>
              <a:spcAft>
                <a:spcPts val="0"/>
              </a:spcAft>
              <a:buClr>
                <a:schemeClr val="accent1"/>
              </a:buClr>
              <a:buSzPct val="80000"/>
              <a:buFont typeface="Noto Sans Symbols"/>
              <a:buChar char="▶"/>
            </a:pPr>
            <a:r>
              <a:rPr lang="en-GB" sz="2800" dirty="0"/>
              <a:t>Log in : </a:t>
            </a:r>
            <a:r>
              <a:rPr lang="en-GB" sz="2800" dirty="0">
                <a:hlinkClick r:id="rId4"/>
              </a:rPr>
              <a:t>https://www.recruitment-tests.co.uk/site/client/login</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IQ Test list - </a:t>
            </a:r>
            <a:r>
              <a:rPr lang="en-GB" sz="2800" b="0" i="0" u="none" strike="noStrike" cap="none" dirty="0">
                <a:solidFill>
                  <a:srgbClr val="3F3F3F"/>
                </a:solidFill>
                <a:latin typeface="Arial"/>
                <a:ea typeface="Arial"/>
                <a:cs typeface="Arial"/>
                <a:sym typeface="Arial"/>
                <a:hlinkClick r:id="rId3"/>
              </a:rPr>
              <a:t>https://www.recruitment-tests.co.uk/site/main/freetrial</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EQ Assessments - </a:t>
            </a:r>
            <a:r>
              <a:rPr lang="en-GB" sz="2800" b="0" i="0" u="none" strike="noStrike" cap="none" dirty="0">
                <a:solidFill>
                  <a:srgbClr val="3F3F3F"/>
                </a:solidFill>
                <a:latin typeface="Arial"/>
                <a:ea typeface="Arial"/>
                <a:cs typeface="Arial"/>
                <a:sym typeface="Arial"/>
                <a:hlinkClick r:id="rId5"/>
              </a:rPr>
              <a:t>https://www.recruitment-tests.co.uk/site/main/eq</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Prices PAYG - </a:t>
            </a:r>
            <a:r>
              <a:rPr lang="en-GB" sz="2800" b="0" i="0" u="none" strike="noStrike" cap="none" dirty="0">
                <a:solidFill>
                  <a:srgbClr val="3F3F3F"/>
                </a:solidFill>
                <a:latin typeface="Arial"/>
                <a:ea typeface="Arial"/>
                <a:cs typeface="Arial"/>
                <a:sym typeface="Arial"/>
                <a:hlinkClick r:id="rId6"/>
              </a:rPr>
              <a:t>https://www.recruitment-tests.co.uk/site/main/pricing</a:t>
            </a:r>
            <a:r>
              <a:rPr lang="en-GB" sz="2800" b="0" i="0" u="none" strike="noStrike" cap="none" dirty="0">
                <a:solidFill>
                  <a:srgbClr val="3F3F3F"/>
                </a:solidFill>
                <a:latin typeface="Arial"/>
                <a:ea typeface="Arial"/>
                <a:cs typeface="Arial"/>
                <a:sym typeface="Arial"/>
                <a:hlinkClick r:id="rId7"/>
              </a:rPr>
              <a:t>://youtu.be/jKCM7BRjSq4</a:t>
            </a:r>
            <a:r>
              <a:rPr lang="en-GB" sz="2800" b="0" i="0" u="none" strike="noStrike" cap="none" dirty="0">
                <a:solidFill>
                  <a:srgbClr val="3F3F3F"/>
                </a:solidFill>
                <a:latin typeface="Arial"/>
                <a:ea typeface="Arial"/>
                <a:cs typeface="Arial"/>
                <a:sym typeface="Arial"/>
              </a:rPr>
              <a:t> </a:t>
            </a:r>
          </a:p>
          <a:p>
            <a:pPr marL="342900" marR="0" lvl="0" indent="-342900" algn="l" rtl="0">
              <a:spcBef>
                <a:spcPts val="1000"/>
              </a:spcBef>
              <a:spcAft>
                <a:spcPts val="0"/>
              </a:spcAft>
              <a:buClr>
                <a:schemeClr val="accent1"/>
              </a:buClr>
              <a:buSzPct val="80000"/>
              <a:buFont typeface="Noto Sans Symbols"/>
              <a:buChar char="▶"/>
            </a:pPr>
            <a:r>
              <a:rPr lang="en-GB" sz="2800" dirty="0"/>
              <a:t>Price guarantee if you find better, volume discounts offer after 200 tests </a:t>
            </a:r>
            <a:endParaRPr lang="en-GB" sz="2800" b="0" i="0" u="none" strike="noStrike" cap="none" dirty="0">
              <a:solidFill>
                <a:srgbClr val="3F3F3F"/>
              </a:solidFill>
              <a:latin typeface="Arial"/>
              <a:ea typeface="Arial"/>
              <a:cs typeface="Arial"/>
              <a:sym typeface="Arial"/>
            </a:endParaRPr>
          </a:p>
        </p:txBody>
      </p:sp>
      <p:pic>
        <p:nvPicPr>
          <p:cNvPr id="262" name="Shape 262"/>
          <p:cNvPicPr preferRelativeResize="0"/>
          <p:nvPr/>
        </p:nvPicPr>
        <p:blipFill rotWithShape="1">
          <a:blip r:embed="rId8">
            <a:alphaModFix/>
          </a:blip>
          <a:srcRect/>
          <a:stretch/>
        </p:blipFill>
        <p:spPr>
          <a:xfrm>
            <a:off x="1224904" y="1136257"/>
            <a:ext cx="2390775" cy="638174"/>
          </a:xfrm>
          <a:prstGeom prst="rect">
            <a:avLst/>
          </a:prstGeom>
          <a:noFill/>
          <a:ln>
            <a:noFill/>
          </a:ln>
        </p:spPr>
      </p:pic>
      <p:sp>
        <p:nvSpPr>
          <p:cNvPr id="263" name="Shape 263"/>
          <p:cNvSpPr txBox="1">
            <a:spLocks noGrp="1"/>
          </p:cNvSpPr>
          <p:nvPr>
            <p:ph type="title"/>
          </p:nvPr>
        </p:nvSpPr>
        <p:spPr>
          <a:xfrm>
            <a:off x="8459040" y="958620"/>
            <a:ext cx="2306370" cy="993445"/>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3200" b="0" i="0" u="none" strike="noStrike" cap="none" dirty="0">
                <a:solidFill>
                  <a:srgbClr val="053B8C"/>
                </a:solidFill>
                <a:latin typeface="Arial"/>
                <a:ea typeface="Arial"/>
                <a:cs typeface="Arial"/>
                <a:sym typeface="Arial"/>
              </a:rPr>
              <a:t>Useful links</a:t>
            </a:r>
          </a:p>
        </p:txBody>
      </p:sp>
    </p:spTree>
    <p:extLst>
      <p:ext uri="{BB962C8B-B14F-4D97-AF65-F5344CB8AC3E}">
        <p14:creationId xmlns:p14="http://schemas.microsoft.com/office/powerpoint/2010/main" val="286077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666044" y="2603500"/>
            <a:ext cx="10837334" cy="34164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Welcome to RT </a:t>
            </a:r>
          </a:p>
          <a:p>
            <a:pPr marL="342900" marR="0" lvl="0" indent="-342900" algn="l" rtl="0">
              <a:spcBef>
                <a:spcPts val="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Self serv</a:t>
            </a:r>
            <a:r>
              <a:rPr lang="en-GB" sz="2800" dirty="0"/>
              <a:t>ice </a:t>
            </a:r>
            <a:r>
              <a:rPr lang="en-GB" sz="2800" b="0" i="0" u="none" strike="noStrike" cap="none" dirty="0">
                <a:solidFill>
                  <a:srgbClr val="3F3F3F"/>
                </a:solidFill>
                <a:latin typeface="Arial"/>
                <a:ea typeface="Arial"/>
                <a:cs typeface="Arial"/>
                <a:sym typeface="Arial"/>
              </a:rPr>
              <a:t>Testing Portal – you are in control</a:t>
            </a: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The candidate instructions &amp; experience</a:t>
            </a:r>
          </a:p>
          <a:p>
            <a:pPr marL="342900" marR="0" lvl="0" indent="-342900" algn="l" rtl="0">
              <a:spcBef>
                <a:spcPts val="1000"/>
              </a:spcBef>
              <a:spcAft>
                <a:spcPts val="0"/>
              </a:spcAft>
              <a:buClr>
                <a:schemeClr val="accent1"/>
              </a:buClr>
              <a:buSzPct val="80000"/>
              <a:buFont typeface="Noto Sans Symbols"/>
              <a:buChar char="▶"/>
            </a:pPr>
            <a:r>
              <a:rPr lang="en-GB" sz="2800" dirty="0"/>
              <a:t>Sending test link to m</a:t>
            </a:r>
            <a:r>
              <a:rPr lang="en-GB" sz="2800" b="0" i="0" u="none" strike="noStrike" cap="none" dirty="0">
                <a:solidFill>
                  <a:srgbClr val="3F3F3F"/>
                </a:solidFill>
                <a:latin typeface="Arial"/>
                <a:ea typeface="Arial"/>
                <a:cs typeface="Arial"/>
                <a:sym typeface="Arial"/>
              </a:rPr>
              <a:t>ultiple candidates</a:t>
            </a: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Candidate care options</a:t>
            </a:r>
          </a:p>
          <a:p>
            <a:pPr marL="342900" marR="0" lvl="0" indent="-342900" algn="l" rtl="0">
              <a:spcBef>
                <a:spcPts val="1000"/>
              </a:spcBef>
              <a:spcAft>
                <a:spcPts val="0"/>
              </a:spcAft>
              <a:buClr>
                <a:schemeClr val="accent1"/>
              </a:buClr>
              <a:buSzPct val="80000"/>
              <a:buFont typeface="Noto Sans Symbols"/>
              <a:buChar char="▶"/>
            </a:pPr>
            <a:r>
              <a:rPr lang="en-US" sz="2800" dirty="0"/>
              <a:t>T</a:t>
            </a:r>
            <a:r>
              <a:rPr lang="en-GB" sz="2800" dirty="0"/>
              <a:t>esting Candidates in your office (e.g. Assessment Centre)</a:t>
            </a:r>
            <a:endParaRPr lang="en-GB" sz="2800" b="0" i="0" u="none" strike="noStrike" cap="none" dirty="0">
              <a:solidFill>
                <a:srgbClr val="3F3F3F"/>
              </a:solidFill>
              <a:latin typeface="Arial"/>
              <a:ea typeface="Arial"/>
              <a:cs typeface="Arial"/>
              <a:sym typeface="Arial"/>
            </a:endParaRPr>
          </a:p>
          <a:p>
            <a:pPr marL="342900" marR="0" lvl="0" indent="-342900" algn="l" rtl="0">
              <a:spcBef>
                <a:spcPts val="1000"/>
              </a:spcBef>
              <a:spcAft>
                <a:spcPts val="0"/>
              </a:spcAft>
              <a:buClr>
                <a:schemeClr val="accent1"/>
              </a:buClr>
              <a:buSzPct val="80000"/>
              <a:buFont typeface="Noto Sans Symbols"/>
              <a:buChar char="▶"/>
            </a:pPr>
            <a:r>
              <a:rPr lang="en-GB" sz="2800" b="0" i="0" u="none" strike="noStrike" cap="none" dirty="0">
                <a:solidFill>
                  <a:srgbClr val="3F3F3F"/>
                </a:solidFill>
                <a:latin typeface="Arial"/>
                <a:ea typeface="Arial"/>
                <a:cs typeface="Arial"/>
                <a:sym typeface="Arial"/>
              </a:rPr>
              <a:t>Q &amp; A</a:t>
            </a:r>
          </a:p>
        </p:txBody>
      </p:sp>
      <p:pic>
        <p:nvPicPr>
          <p:cNvPr id="262" name="Shape 262"/>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263" name="Shape 263"/>
          <p:cNvSpPr txBox="1">
            <a:spLocks noGrp="1"/>
          </p:cNvSpPr>
          <p:nvPr>
            <p:ph type="title"/>
          </p:nvPr>
        </p:nvSpPr>
        <p:spPr>
          <a:xfrm>
            <a:off x="8459040" y="958620"/>
            <a:ext cx="1457325" cy="993445"/>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3200" b="0" i="0" u="none" strike="noStrike" cap="none" dirty="0">
                <a:solidFill>
                  <a:srgbClr val="053B8C"/>
                </a:solidFill>
                <a:latin typeface="Arial"/>
                <a:ea typeface="Arial"/>
                <a:cs typeface="Arial"/>
                <a:sym typeface="Arial"/>
              </a:rPr>
              <a:t>Index</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1154968" y="440273"/>
            <a:ext cx="8825700" cy="566700"/>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US" sz="2400" b="0" i="0" u="none" strike="noStrike" cap="none" dirty="0">
                <a:solidFill>
                  <a:srgbClr val="053B8C"/>
                </a:solidFill>
                <a:sym typeface="Arial"/>
                <a:hlinkClick r:id="rId3"/>
              </a:rPr>
              <a:t>www.recruitm</a:t>
            </a:r>
            <a:r>
              <a:rPr lang="en-US" dirty="0">
                <a:solidFill>
                  <a:srgbClr val="053B8C"/>
                </a:solidFill>
                <a:hlinkClick r:id="rId3"/>
              </a:rPr>
              <a:t>ent-tests.co.uk</a:t>
            </a:r>
            <a:r>
              <a:rPr lang="en-US" dirty="0">
                <a:solidFill>
                  <a:srgbClr val="053B8C"/>
                </a:solidFill>
              </a:rPr>
              <a:t> / Login tab / Email / “test”</a:t>
            </a:r>
            <a:endParaRPr lang="en-GB" sz="2400" b="0" i="0" u="none" strike="noStrike" cap="none" dirty="0">
              <a:solidFill>
                <a:srgbClr val="053B8C"/>
              </a:solidFill>
              <a:latin typeface="Arial"/>
              <a:ea typeface="Arial"/>
              <a:cs typeface="Arial"/>
              <a:sym typeface="Arial"/>
            </a:endParaRPr>
          </a:p>
        </p:txBody>
      </p:sp>
      <p:sp>
        <p:nvSpPr>
          <p:cNvPr id="269" name="Shape 269"/>
          <p:cNvSpPr txBox="1">
            <a:spLocks noGrp="1"/>
          </p:cNvSpPr>
          <p:nvPr>
            <p:ph type="body" idx="1"/>
          </p:nvPr>
        </p:nvSpPr>
        <p:spPr>
          <a:xfrm>
            <a:off x="1183925" y="5088399"/>
            <a:ext cx="7160100" cy="1210500"/>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accent1"/>
              </a:buClr>
              <a:buSzPct val="25000"/>
              <a:buFont typeface="Noto Sans Symbols"/>
              <a:buNone/>
            </a:pPr>
            <a:r>
              <a:rPr lang="en-GB" sz="1400" b="0" i="0" u="none" strike="noStrike" cap="none" dirty="0">
                <a:solidFill>
                  <a:schemeClr val="dk1"/>
                </a:solidFill>
                <a:latin typeface="Arial"/>
                <a:ea typeface="Arial"/>
                <a:cs typeface="Arial"/>
                <a:sym typeface="Arial"/>
              </a:rPr>
              <a:t>Once you have registered at </a:t>
            </a:r>
            <a:r>
              <a:rPr lang="en-GB" sz="1400" b="0" i="0" u="sng" strike="noStrike" cap="none" dirty="0">
                <a:solidFill>
                  <a:schemeClr val="dk1"/>
                </a:solidFill>
                <a:latin typeface="Arial"/>
                <a:ea typeface="Arial"/>
                <a:cs typeface="Arial"/>
                <a:sym typeface="Arial"/>
                <a:hlinkClick r:id="rId3"/>
              </a:rPr>
              <a:t>www.recruitment-tests.co.uk</a:t>
            </a:r>
            <a:r>
              <a:rPr lang="en-GB" sz="1400" dirty="0">
                <a:solidFill>
                  <a:schemeClr val="dk1"/>
                </a:solidFill>
              </a:rPr>
              <a:t> …. </a:t>
            </a:r>
            <a:r>
              <a:rPr lang="en-GB" sz="1400" b="0" i="0" u="none" strike="noStrike" cap="none" dirty="0">
                <a:solidFill>
                  <a:schemeClr val="dk1"/>
                </a:solidFill>
                <a:latin typeface="Arial"/>
                <a:ea typeface="Arial"/>
                <a:cs typeface="Arial"/>
                <a:sym typeface="Arial"/>
              </a:rPr>
              <a:t>top right tab</a:t>
            </a:r>
            <a:r>
              <a:rPr lang="en-GB" sz="1400" dirty="0">
                <a:solidFill>
                  <a:schemeClr val="dk1"/>
                </a:solidFill>
              </a:rPr>
              <a:t> ‘</a:t>
            </a:r>
            <a:r>
              <a:rPr lang="en-GB" sz="1400" b="0" i="0" u="none" strike="noStrike" cap="none" dirty="0">
                <a:solidFill>
                  <a:schemeClr val="dk1"/>
                </a:solidFill>
                <a:latin typeface="Arial"/>
                <a:ea typeface="Arial"/>
                <a:cs typeface="Arial"/>
                <a:sym typeface="Arial"/>
              </a:rPr>
              <a:t>login</a:t>
            </a:r>
            <a:r>
              <a:rPr lang="en-GB" sz="1400" dirty="0">
                <a:solidFill>
                  <a:schemeClr val="dk1"/>
                </a:solidFill>
              </a:rPr>
              <a:t>’ tab… your email as user ID, password “test”</a:t>
            </a:r>
            <a:r>
              <a:rPr lang="en-GB" sz="1400" b="0" i="0" u="none" strike="noStrike" cap="none" dirty="0">
                <a:solidFill>
                  <a:schemeClr val="dk1"/>
                </a:solidFill>
                <a:latin typeface="Arial"/>
                <a:ea typeface="Arial"/>
                <a:cs typeface="Arial"/>
                <a:sym typeface="Arial"/>
              </a:rPr>
              <a:t>.</a:t>
            </a:r>
          </a:p>
        </p:txBody>
      </p:sp>
      <p:pic>
        <p:nvPicPr>
          <p:cNvPr id="270" name="Shape 270"/>
          <p:cNvPicPr preferRelativeResize="0"/>
          <p:nvPr/>
        </p:nvPicPr>
        <p:blipFill rotWithShape="1">
          <a:blip r:embed="rId4">
            <a:alphaModFix/>
          </a:blip>
          <a:srcRect/>
          <a:stretch/>
        </p:blipFill>
        <p:spPr>
          <a:xfrm>
            <a:off x="8621586" y="5464432"/>
            <a:ext cx="2390775" cy="638174"/>
          </a:xfrm>
          <a:prstGeom prst="rect">
            <a:avLst/>
          </a:prstGeom>
          <a:noFill/>
          <a:ln>
            <a:noFill/>
          </a:ln>
        </p:spPr>
      </p:pic>
      <p:pic>
        <p:nvPicPr>
          <p:cNvPr id="4" name="Picture 3">
            <a:extLst>
              <a:ext uri="{FF2B5EF4-FFF2-40B4-BE49-F238E27FC236}">
                <a16:creationId xmlns:a16="http://schemas.microsoft.com/office/drawing/2014/main" id="{9CC7381C-5474-48CA-8019-672621A47257}"/>
              </a:ext>
            </a:extLst>
          </p:cNvPr>
          <p:cNvPicPr>
            <a:picLocks noChangeAspect="1"/>
          </p:cNvPicPr>
          <p:nvPr/>
        </p:nvPicPr>
        <p:blipFill>
          <a:blip r:embed="rId5"/>
          <a:stretch>
            <a:fillRect/>
          </a:stretch>
        </p:blipFill>
        <p:spPr>
          <a:xfrm>
            <a:off x="1057818" y="1122012"/>
            <a:ext cx="7412314" cy="3215590"/>
          </a:xfrm>
          <a:prstGeom prst="rect">
            <a:avLst/>
          </a:prstGeom>
        </p:spPr>
      </p:pic>
    </p:spTree>
    <p:extLst>
      <p:ext uri="{BB962C8B-B14F-4D97-AF65-F5344CB8AC3E}">
        <p14:creationId xmlns:p14="http://schemas.microsoft.com/office/powerpoint/2010/main" val="1603379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1154968" y="440273"/>
            <a:ext cx="8825700" cy="566700"/>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GB" sz="2400" b="0" i="0" u="none" strike="noStrike" cap="none" dirty="0">
                <a:solidFill>
                  <a:srgbClr val="053B8C"/>
                </a:solidFill>
                <a:latin typeface="Arial"/>
                <a:ea typeface="Arial"/>
                <a:cs typeface="Arial"/>
                <a:sym typeface="Arial"/>
              </a:rPr>
              <a:t>7 Testing Portal</a:t>
            </a:r>
            <a:r>
              <a:rPr lang="en-GB" dirty="0">
                <a:solidFill>
                  <a:srgbClr val="053B8C"/>
                </a:solidFill>
              </a:rPr>
              <a:t> </a:t>
            </a:r>
            <a:r>
              <a:rPr lang="en-GB" sz="2400" b="0" i="0" u="none" strike="noStrike" cap="none" dirty="0">
                <a:solidFill>
                  <a:srgbClr val="053B8C"/>
                </a:solidFill>
                <a:latin typeface="Arial"/>
                <a:ea typeface="Arial"/>
                <a:cs typeface="Arial"/>
                <a:sym typeface="Arial"/>
              </a:rPr>
              <a:t>options</a:t>
            </a:r>
            <a:r>
              <a:rPr lang="en-GB" dirty="0">
                <a:solidFill>
                  <a:srgbClr val="053B8C"/>
                </a:solidFill>
              </a:rPr>
              <a:t> - </a:t>
            </a:r>
            <a:r>
              <a:rPr lang="en-GB" sz="2400" b="0" i="0" u="none" strike="noStrike" cap="none" dirty="0">
                <a:solidFill>
                  <a:srgbClr val="053B8C"/>
                </a:solidFill>
                <a:latin typeface="Arial"/>
                <a:ea typeface="Arial"/>
                <a:cs typeface="Arial"/>
                <a:sym typeface="Arial"/>
              </a:rPr>
              <a:t>you are in control</a:t>
            </a:r>
          </a:p>
        </p:txBody>
      </p:sp>
      <p:sp>
        <p:nvSpPr>
          <p:cNvPr id="269" name="Shape 269"/>
          <p:cNvSpPr txBox="1">
            <a:spLocks noGrp="1"/>
          </p:cNvSpPr>
          <p:nvPr>
            <p:ph type="body" idx="1"/>
          </p:nvPr>
        </p:nvSpPr>
        <p:spPr>
          <a:xfrm>
            <a:off x="1183925" y="5088399"/>
            <a:ext cx="7160100" cy="1210500"/>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accent1"/>
              </a:buClr>
              <a:buSzPct val="25000"/>
              <a:buFont typeface="Noto Sans Symbols"/>
              <a:buNone/>
            </a:pPr>
            <a:r>
              <a:rPr lang="en-GB" sz="1400" b="0" i="0" u="none" strike="noStrike" cap="none" dirty="0">
                <a:solidFill>
                  <a:schemeClr val="dk1"/>
                </a:solidFill>
                <a:latin typeface="Arial"/>
                <a:ea typeface="Arial"/>
                <a:cs typeface="Arial"/>
                <a:sym typeface="Arial"/>
              </a:rPr>
              <a:t>Take test now, edit email invite, email test to candidate(s), </a:t>
            </a:r>
            <a:r>
              <a:rPr lang="en-GB" sz="1400" dirty="0">
                <a:solidFill>
                  <a:schemeClr val="dk1"/>
                </a:solidFill>
              </a:rPr>
              <a:t>c</a:t>
            </a:r>
            <a:r>
              <a:rPr lang="en-GB" sz="1400" b="0" i="0" u="none" strike="noStrike" cap="none" dirty="0">
                <a:solidFill>
                  <a:schemeClr val="dk1"/>
                </a:solidFill>
                <a:latin typeface="Arial"/>
                <a:ea typeface="Arial"/>
                <a:cs typeface="Arial"/>
                <a:sym typeface="Arial"/>
              </a:rPr>
              <a:t>heck outstanding tests not yet taken, </a:t>
            </a:r>
            <a:r>
              <a:rPr lang="en-GB" sz="1400" dirty="0">
                <a:solidFill>
                  <a:schemeClr val="dk1"/>
                </a:solidFill>
              </a:rPr>
              <a:t>f</a:t>
            </a:r>
            <a:r>
              <a:rPr lang="en-GB" sz="1400" b="0" i="0" u="none" strike="noStrike" cap="none" dirty="0">
                <a:solidFill>
                  <a:schemeClr val="dk1"/>
                </a:solidFill>
                <a:latin typeface="Arial"/>
                <a:ea typeface="Arial"/>
                <a:cs typeface="Arial"/>
                <a:sym typeface="Arial"/>
              </a:rPr>
              <a:t>ull test list, testing records and upload your own company logo. Excel download on outstanding tests and testing records.</a:t>
            </a:r>
            <a:r>
              <a:rPr lang="en-GB" sz="1400" dirty="0">
                <a:solidFill>
                  <a:schemeClr val="dk1"/>
                </a:solidFill>
              </a:rPr>
              <a:t> </a:t>
            </a:r>
            <a:r>
              <a:rPr lang="en-GB" sz="1400" b="0" i="0" u="none" strike="noStrike" cap="none" dirty="0">
                <a:solidFill>
                  <a:schemeClr val="dk1"/>
                </a:solidFill>
                <a:latin typeface="Arial"/>
                <a:ea typeface="Arial"/>
                <a:cs typeface="Arial"/>
                <a:sym typeface="Arial"/>
              </a:rPr>
              <a:t>Log into our Testing Portal at </a:t>
            </a:r>
            <a:r>
              <a:rPr lang="en-GB" sz="1400" b="0" i="0" u="sng" strike="noStrike" cap="none" dirty="0">
                <a:solidFill>
                  <a:schemeClr val="dk1"/>
                </a:solidFill>
                <a:latin typeface="Arial"/>
                <a:ea typeface="Arial"/>
                <a:cs typeface="Arial"/>
                <a:sym typeface="Arial"/>
                <a:hlinkClick r:id="rId3"/>
              </a:rPr>
              <a:t>www.recruitment-tests.co.uk</a:t>
            </a:r>
            <a:r>
              <a:rPr lang="en-GB" sz="1400" dirty="0">
                <a:solidFill>
                  <a:schemeClr val="dk1"/>
                </a:solidFill>
              </a:rPr>
              <a:t> (</a:t>
            </a:r>
            <a:r>
              <a:rPr lang="en-GB" sz="1400" b="0" i="0" u="none" strike="noStrike" cap="none" dirty="0">
                <a:solidFill>
                  <a:schemeClr val="dk1"/>
                </a:solidFill>
                <a:latin typeface="Arial"/>
                <a:ea typeface="Arial"/>
                <a:cs typeface="Arial"/>
                <a:sym typeface="Arial"/>
              </a:rPr>
              <a:t>top right tab</a:t>
            </a:r>
            <a:r>
              <a:rPr lang="en-GB" sz="1400" dirty="0">
                <a:solidFill>
                  <a:schemeClr val="dk1"/>
                </a:solidFill>
              </a:rPr>
              <a:t> ‘</a:t>
            </a:r>
            <a:r>
              <a:rPr lang="en-GB" sz="1400" b="0" i="0" u="none" strike="noStrike" cap="none" dirty="0">
                <a:solidFill>
                  <a:schemeClr val="dk1"/>
                </a:solidFill>
                <a:latin typeface="Arial"/>
                <a:ea typeface="Arial"/>
                <a:cs typeface="Arial"/>
                <a:sym typeface="Arial"/>
              </a:rPr>
              <a:t>log in</a:t>
            </a:r>
            <a:r>
              <a:rPr lang="en-GB" sz="1400" dirty="0">
                <a:solidFill>
                  <a:schemeClr val="dk1"/>
                </a:solidFill>
              </a:rPr>
              <a:t>’… your email as user ID)</a:t>
            </a:r>
            <a:r>
              <a:rPr lang="en-GB" sz="1400" b="0" i="0" u="none" strike="noStrike" cap="none" dirty="0">
                <a:solidFill>
                  <a:schemeClr val="dk1"/>
                </a:solidFill>
                <a:latin typeface="Arial"/>
                <a:ea typeface="Arial"/>
                <a:cs typeface="Arial"/>
                <a:sym typeface="Arial"/>
              </a:rPr>
              <a:t>.</a:t>
            </a:r>
          </a:p>
        </p:txBody>
      </p:sp>
      <p:pic>
        <p:nvPicPr>
          <p:cNvPr id="270" name="Shape 270"/>
          <p:cNvPicPr preferRelativeResize="0"/>
          <p:nvPr/>
        </p:nvPicPr>
        <p:blipFill rotWithShape="1">
          <a:blip r:embed="rId4">
            <a:alphaModFix/>
          </a:blip>
          <a:srcRect/>
          <a:stretch/>
        </p:blipFill>
        <p:spPr>
          <a:xfrm>
            <a:off x="8621586" y="5464432"/>
            <a:ext cx="2390775" cy="638174"/>
          </a:xfrm>
          <a:prstGeom prst="rect">
            <a:avLst/>
          </a:prstGeom>
          <a:noFill/>
          <a:ln>
            <a:noFill/>
          </a:ln>
        </p:spPr>
      </p:pic>
      <p:pic>
        <p:nvPicPr>
          <p:cNvPr id="271" name="Shape 271" descr="Capture.JPG"/>
          <p:cNvPicPr preferRelativeResize="0">
            <a:picLocks noGrp="1"/>
          </p:cNvPicPr>
          <p:nvPr>
            <p:ph type="pic" idx="2"/>
          </p:nvPr>
        </p:nvPicPr>
        <p:blipFill rotWithShape="1">
          <a:blip r:embed="rId5">
            <a:alphaModFix/>
          </a:blip>
          <a:srcRect t="1371" b="1371"/>
          <a:stretch/>
        </p:blipFill>
        <p:spPr>
          <a:xfrm>
            <a:off x="1221700" y="1125750"/>
            <a:ext cx="7857600" cy="3052800"/>
          </a:xfrm>
          <a:prstGeom prst="roundRect">
            <a:avLst>
              <a:gd name="adj" fmla="val 1858"/>
            </a:avLst>
          </a:prstGeom>
          <a:noFill/>
          <a:ln>
            <a:noFill/>
          </a:ln>
          <a:effectLst>
            <a:outerShdw blurRad="50799" dist="50800" dir="5400000" algn="tl" rotWithShape="0">
              <a:srgbClr val="000000">
                <a:alpha val="4274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019F8-FC98-4357-96A5-E04234BEBB82}"/>
              </a:ext>
            </a:extLst>
          </p:cNvPr>
          <p:cNvSpPr>
            <a:spLocks noGrp="1"/>
          </p:cNvSpPr>
          <p:nvPr>
            <p:ph type="title"/>
          </p:nvPr>
        </p:nvSpPr>
        <p:spPr/>
        <p:txBody>
          <a:bodyPr/>
          <a:lstStyle/>
          <a:p>
            <a:r>
              <a:rPr lang="en-GB" dirty="0">
                <a:solidFill>
                  <a:srgbClr val="0070C0"/>
                </a:solidFill>
              </a:rPr>
              <a:t>Navigation guides</a:t>
            </a:r>
          </a:p>
        </p:txBody>
      </p:sp>
      <p:sp>
        <p:nvSpPr>
          <p:cNvPr id="6" name="TextBox 5">
            <a:extLst>
              <a:ext uri="{FF2B5EF4-FFF2-40B4-BE49-F238E27FC236}">
                <a16:creationId xmlns:a16="http://schemas.microsoft.com/office/drawing/2014/main" id="{3FD5CA6D-AD3C-4944-81AA-97A40652C27F}"/>
              </a:ext>
            </a:extLst>
          </p:cNvPr>
          <p:cNvSpPr txBox="1"/>
          <p:nvPr/>
        </p:nvSpPr>
        <p:spPr>
          <a:xfrm>
            <a:off x="1774596" y="1654184"/>
            <a:ext cx="8896545" cy="2462213"/>
          </a:xfrm>
          <a:prstGeom prst="rect">
            <a:avLst/>
          </a:prstGeom>
          <a:noFill/>
        </p:spPr>
        <p:txBody>
          <a:bodyPr wrap="square">
            <a:spAutoFit/>
          </a:bodyPr>
          <a:lstStyle/>
          <a:p>
            <a:pPr algn="l"/>
            <a:r>
              <a:rPr lang="en-GB" b="0" i="0" dirty="0">
                <a:solidFill>
                  <a:srgbClr val="777777"/>
                </a:solidFill>
                <a:effectLst/>
                <a:latin typeface="Open Sans" panose="020B0606030504020204" pitchFamily="34" charset="0"/>
              </a:rPr>
              <a:t>The portal is self-service. You can find instruction videos below, should you need guidance on how to send etc.</a:t>
            </a:r>
          </a:p>
          <a:p>
            <a:pPr algn="l">
              <a:buFont typeface="Arial" panose="020B0604020202020204" pitchFamily="34" charset="0"/>
              <a:buChar char="•"/>
            </a:pPr>
            <a:r>
              <a:rPr lang="en-GB" b="0" i="0" dirty="0">
                <a:solidFill>
                  <a:srgbClr val="777777"/>
                </a:solidFill>
                <a:effectLst/>
                <a:latin typeface="Open Sans" panose="020B0606030504020204" pitchFamily="34" charset="0"/>
              </a:rPr>
              <a:t>Demonstration on just how easy it is to send out a assessments with Recruitment Tests.</a:t>
            </a:r>
            <a:br>
              <a:rPr lang="en-GB" b="0" i="0" dirty="0">
                <a:solidFill>
                  <a:srgbClr val="777777"/>
                </a:solidFill>
                <a:effectLst/>
                <a:latin typeface="Open Sans" panose="020B0606030504020204" pitchFamily="34" charset="0"/>
              </a:rPr>
            </a:br>
            <a:r>
              <a:rPr lang="en-GB" b="1" i="0" dirty="0">
                <a:solidFill>
                  <a:srgbClr val="777777"/>
                </a:solidFill>
                <a:effectLst/>
                <a:latin typeface="Open Sans" panose="020B0606030504020204" pitchFamily="34" charset="0"/>
              </a:rPr>
              <a:t>Video:</a:t>
            </a:r>
            <a:r>
              <a:rPr lang="en-GB" b="0" i="0" dirty="0">
                <a:solidFill>
                  <a:srgbClr val="777777"/>
                </a:solidFill>
                <a:effectLst/>
                <a:latin typeface="Open Sans" panose="020B0606030504020204" pitchFamily="34" charset="0"/>
              </a:rPr>
              <a:t> </a:t>
            </a:r>
            <a:r>
              <a:rPr lang="en-GB" b="0" i="0" u="none" strike="noStrike" dirty="0">
                <a:solidFill>
                  <a:srgbClr val="053B8C"/>
                </a:solidFill>
                <a:effectLst/>
                <a:latin typeface="Open Sans" panose="020B0606030504020204" pitchFamily="34" charset="0"/>
                <a:hlinkClick r:id="rId2"/>
              </a:rPr>
              <a:t>https://youtu.be/va4vMaWDmtQ</a:t>
            </a:r>
            <a:endParaRPr lang="en-GB" b="0" i="0" dirty="0">
              <a:solidFill>
                <a:srgbClr val="777777"/>
              </a:solidFill>
              <a:effectLst/>
              <a:latin typeface="Open Sans" panose="020B0606030504020204" pitchFamily="34" charset="0"/>
            </a:endParaRPr>
          </a:p>
          <a:p>
            <a:pPr algn="l">
              <a:buFont typeface="Arial" panose="020B0604020202020204" pitchFamily="34" charset="0"/>
              <a:buChar char="•"/>
            </a:pPr>
            <a:r>
              <a:rPr lang="en-GB" b="0" i="0" dirty="0">
                <a:solidFill>
                  <a:srgbClr val="777777"/>
                </a:solidFill>
                <a:effectLst/>
                <a:latin typeface="Open Sans" panose="020B0606030504020204" pitchFamily="34" charset="0"/>
              </a:rPr>
              <a:t>Demonstration on just how easy it is to personalise your platform with Recruitment Tests.</a:t>
            </a:r>
            <a:br>
              <a:rPr lang="en-GB" b="0" i="0" dirty="0">
                <a:solidFill>
                  <a:srgbClr val="777777"/>
                </a:solidFill>
                <a:effectLst/>
                <a:latin typeface="Open Sans" panose="020B0606030504020204" pitchFamily="34" charset="0"/>
              </a:rPr>
            </a:br>
            <a:r>
              <a:rPr lang="en-GB" b="1" i="0" dirty="0">
                <a:solidFill>
                  <a:srgbClr val="777777"/>
                </a:solidFill>
                <a:effectLst/>
                <a:latin typeface="Open Sans" panose="020B0606030504020204" pitchFamily="34" charset="0"/>
              </a:rPr>
              <a:t>Video:</a:t>
            </a:r>
            <a:r>
              <a:rPr lang="en-GB" b="0" i="0" dirty="0">
                <a:solidFill>
                  <a:srgbClr val="777777"/>
                </a:solidFill>
                <a:effectLst/>
                <a:latin typeface="Open Sans" panose="020B0606030504020204" pitchFamily="34" charset="0"/>
              </a:rPr>
              <a:t> </a:t>
            </a:r>
            <a:r>
              <a:rPr lang="en-GB" b="0" i="0" u="none" strike="noStrike" dirty="0">
                <a:solidFill>
                  <a:srgbClr val="053B8C"/>
                </a:solidFill>
                <a:effectLst/>
                <a:latin typeface="Open Sans" panose="020B0606030504020204" pitchFamily="34" charset="0"/>
                <a:hlinkClick r:id="rId3"/>
              </a:rPr>
              <a:t>https://youtu.be/2mm-zQLUKE0</a:t>
            </a:r>
            <a:endParaRPr lang="en-GB" b="0" i="0" dirty="0">
              <a:solidFill>
                <a:srgbClr val="777777"/>
              </a:solidFill>
              <a:effectLst/>
              <a:latin typeface="Open Sans" panose="020B0606030504020204" pitchFamily="34" charset="0"/>
            </a:endParaRPr>
          </a:p>
          <a:p>
            <a:pPr algn="l">
              <a:buFont typeface="Arial" panose="020B0604020202020204" pitchFamily="34" charset="0"/>
              <a:buChar char="•"/>
            </a:pPr>
            <a:r>
              <a:rPr lang="en-GB" b="0" i="0" dirty="0">
                <a:solidFill>
                  <a:srgbClr val="777777"/>
                </a:solidFill>
                <a:effectLst/>
                <a:latin typeface="Open Sans" panose="020B0606030504020204" pitchFamily="34" charset="0"/>
              </a:rPr>
              <a:t>Demonstration on just how easy it is to monitor outstanding assessments and your results with Recruitment Tests easy to use login.</a:t>
            </a:r>
            <a:br>
              <a:rPr lang="en-GB" b="0" i="0" dirty="0">
                <a:solidFill>
                  <a:srgbClr val="777777"/>
                </a:solidFill>
                <a:effectLst/>
                <a:latin typeface="Open Sans" panose="020B0606030504020204" pitchFamily="34" charset="0"/>
              </a:rPr>
            </a:br>
            <a:r>
              <a:rPr lang="en-GB" b="1" i="0" dirty="0">
                <a:solidFill>
                  <a:srgbClr val="777777"/>
                </a:solidFill>
                <a:effectLst/>
                <a:latin typeface="Open Sans" panose="020B0606030504020204" pitchFamily="34" charset="0"/>
              </a:rPr>
              <a:t>Video:</a:t>
            </a:r>
            <a:r>
              <a:rPr lang="en-GB" b="0" i="0" dirty="0">
                <a:solidFill>
                  <a:srgbClr val="777777"/>
                </a:solidFill>
                <a:effectLst/>
                <a:latin typeface="Open Sans" panose="020B0606030504020204" pitchFamily="34" charset="0"/>
              </a:rPr>
              <a:t> </a:t>
            </a:r>
            <a:r>
              <a:rPr lang="en-GB" b="0" i="0" u="none" strike="noStrike" dirty="0">
                <a:solidFill>
                  <a:srgbClr val="053B8C"/>
                </a:solidFill>
                <a:effectLst/>
                <a:latin typeface="Open Sans" panose="020B0606030504020204" pitchFamily="34" charset="0"/>
                <a:hlinkClick r:id="rId4"/>
              </a:rPr>
              <a:t>https://youtu.be/sCMjz84gEiE</a:t>
            </a:r>
            <a:endParaRPr lang="en-GB" b="0" i="0" dirty="0">
              <a:solidFill>
                <a:srgbClr val="777777"/>
              </a:solidFill>
              <a:effectLst/>
              <a:latin typeface="Open Sans" panose="020B0606030504020204" pitchFamily="34" charset="0"/>
            </a:endParaRPr>
          </a:p>
          <a:p>
            <a:pPr algn="l"/>
            <a:r>
              <a:rPr lang="en-GB" b="1" i="0" dirty="0">
                <a:solidFill>
                  <a:srgbClr val="777777"/>
                </a:solidFill>
                <a:effectLst/>
                <a:latin typeface="Open Sans" panose="020B0606030504020204" pitchFamily="34" charset="0"/>
              </a:rPr>
              <a:t>Please ask your IT department to white list our domain (@test@recruitment-tests.co.uk) so that no result emails are lost into spam folders.</a:t>
            </a:r>
            <a:endParaRPr lang="en-GB" b="0" i="0" dirty="0">
              <a:solidFill>
                <a:srgbClr val="777777"/>
              </a:solidFill>
              <a:effectLst/>
              <a:latin typeface="Open Sans" panose="020B0606030504020204" pitchFamily="34" charset="0"/>
            </a:endParaRPr>
          </a:p>
        </p:txBody>
      </p:sp>
      <p:sp>
        <p:nvSpPr>
          <p:cNvPr id="7" name="Title 1">
            <a:extLst>
              <a:ext uri="{FF2B5EF4-FFF2-40B4-BE49-F238E27FC236}">
                <a16:creationId xmlns:a16="http://schemas.microsoft.com/office/drawing/2014/main" id="{C767A479-2DCA-4428-833B-6F1FB5F447F2}"/>
              </a:ext>
            </a:extLst>
          </p:cNvPr>
          <p:cNvSpPr txBox="1">
            <a:spLocks/>
          </p:cNvSpPr>
          <p:nvPr/>
        </p:nvSpPr>
        <p:spPr>
          <a:xfrm>
            <a:off x="477796" y="662309"/>
            <a:ext cx="8825657" cy="566737"/>
          </a:xfrm>
          <a:prstGeom prst="rect">
            <a:avLst/>
          </a:prstGeom>
          <a:noFill/>
          <a:ln>
            <a:noFill/>
          </a:ln>
        </p:spPr>
        <p:txBody>
          <a:bodyPr wrap="square" lIns="91425" tIns="91425" rIns="91425" bIns="91425" anchor="b" anchorCtr="0"/>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2"/>
              </a:buClr>
              <a:buFont typeface="Arial"/>
              <a:buNone/>
              <a:defRPr sz="2400" b="0" i="0" u="none" strike="noStrike" cap="none">
                <a:solidFill>
                  <a:schemeClr val="lt2"/>
                </a:solidFill>
                <a:latin typeface="Arial"/>
                <a:ea typeface="Arial"/>
                <a:cs typeface="Arial"/>
                <a:sym typeface="Arial"/>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r>
              <a:rPr lang="en-GB" dirty="0">
                <a:solidFill>
                  <a:srgbClr val="0070C0"/>
                </a:solidFill>
              </a:rPr>
              <a:t>Navigation guides</a:t>
            </a:r>
          </a:p>
        </p:txBody>
      </p:sp>
    </p:spTree>
    <p:extLst>
      <p:ext uri="{BB962C8B-B14F-4D97-AF65-F5344CB8AC3E}">
        <p14:creationId xmlns:p14="http://schemas.microsoft.com/office/powerpoint/2010/main" val="3559740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966575" y="913149"/>
            <a:ext cx="8951100" cy="950700"/>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GB" sz="2160" dirty="0">
                <a:solidFill>
                  <a:srgbClr val="053B8C"/>
                </a:solidFill>
              </a:rPr>
              <a:t>An example of instructions a candidate will receive after you have sent a test to them. Candidate receives one email per test which you send. The link in email can only be used once.</a:t>
            </a:r>
          </a:p>
        </p:txBody>
      </p:sp>
      <p:sp>
        <p:nvSpPr>
          <p:cNvPr id="277" name="Shape 277"/>
          <p:cNvSpPr txBox="1">
            <a:spLocks noGrp="1"/>
          </p:cNvSpPr>
          <p:nvPr>
            <p:ph type="body" idx="1"/>
          </p:nvPr>
        </p:nvSpPr>
        <p:spPr>
          <a:xfrm>
            <a:off x="966575" y="2046675"/>
            <a:ext cx="9464700" cy="13476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accent1"/>
              </a:buClr>
              <a:buSzPct val="25000"/>
              <a:buFont typeface="Noto Sans Symbols"/>
              <a:buNone/>
            </a:pPr>
            <a:r>
              <a:rPr lang="en-GB" sz="1400" b="0" i="0" u="none" strike="noStrike" cap="none" dirty="0">
                <a:solidFill>
                  <a:schemeClr val="dk1"/>
                </a:solidFill>
                <a:latin typeface="Arial"/>
                <a:ea typeface="Arial"/>
                <a:cs typeface="Arial"/>
                <a:sym typeface="Arial"/>
              </a:rPr>
              <a:t>Please note the standard email which candidate receives </a:t>
            </a:r>
            <a:r>
              <a:rPr lang="en-GB" sz="1400" dirty="0">
                <a:solidFill>
                  <a:schemeClr val="dk1"/>
                </a:solidFill>
              </a:rPr>
              <a:t>has no </a:t>
            </a:r>
            <a:r>
              <a:rPr lang="en-GB" sz="1400" b="0" i="0" u="none" strike="noStrike" cap="none" dirty="0">
                <a:solidFill>
                  <a:schemeClr val="dk1"/>
                </a:solidFill>
                <a:latin typeface="Arial"/>
                <a:ea typeface="Arial"/>
                <a:cs typeface="Arial"/>
                <a:sym typeface="Arial"/>
              </a:rPr>
              <a:t>user ID or</a:t>
            </a:r>
            <a:r>
              <a:rPr lang="en-GB" dirty="0">
                <a:solidFill>
                  <a:schemeClr val="dk1"/>
                </a:solidFill>
              </a:rPr>
              <a:t> </a:t>
            </a:r>
            <a:r>
              <a:rPr lang="en-GB" sz="1400" b="0" i="0" u="none" strike="noStrike" cap="none" dirty="0">
                <a:solidFill>
                  <a:schemeClr val="dk1"/>
                </a:solidFill>
                <a:latin typeface="Arial"/>
                <a:ea typeface="Arial"/>
                <a:cs typeface="Arial"/>
                <a:sym typeface="Arial"/>
              </a:rPr>
              <a:t>password</a:t>
            </a:r>
            <a:r>
              <a:rPr lang="en-GB" sz="1400" dirty="0">
                <a:solidFill>
                  <a:schemeClr val="dk1"/>
                </a:solidFill>
              </a:rPr>
              <a:t>, only a unique link for them to click on to take the test.</a:t>
            </a:r>
            <a:r>
              <a:rPr lang="en-GB" sz="1400" b="0" i="0" u="none" strike="noStrike" cap="none" dirty="0">
                <a:solidFill>
                  <a:schemeClr val="dk1"/>
                </a:solidFill>
                <a:latin typeface="Arial"/>
                <a:ea typeface="Arial"/>
                <a:cs typeface="Arial"/>
                <a:sym typeface="Arial"/>
              </a:rPr>
              <a:t> They can click the link</a:t>
            </a:r>
            <a:r>
              <a:rPr lang="en-GB" sz="1400" dirty="0">
                <a:solidFill>
                  <a:schemeClr val="dk1"/>
                </a:solidFill>
              </a:rPr>
              <a:t> many times but it will only become unavailable once they have clicked the button to ‘BEGIN THE TEST”. </a:t>
            </a:r>
          </a:p>
          <a:p>
            <a:pPr marL="0" marR="0" lvl="0" indent="0" algn="l" rtl="0">
              <a:spcBef>
                <a:spcPts val="0"/>
              </a:spcBef>
              <a:spcAft>
                <a:spcPts val="0"/>
              </a:spcAft>
              <a:buClr>
                <a:schemeClr val="accent1"/>
              </a:buClr>
              <a:buSzPct val="25000"/>
              <a:buFont typeface="Noto Sans Symbols"/>
              <a:buNone/>
            </a:pPr>
            <a:br>
              <a:rPr lang="en-GB" sz="1400" dirty="0">
                <a:solidFill>
                  <a:schemeClr val="dk1"/>
                </a:solidFill>
              </a:rPr>
            </a:br>
            <a:r>
              <a:rPr lang="en-GB" sz="1400" dirty="0">
                <a:solidFill>
                  <a:schemeClr val="dk1"/>
                </a:solidFill>
              </a:rPr>
              <a:t>In our portal you also have an option to edit the email which goes out to candidates.</a:t>
            </a:r>
            <a:endParaRPr lang="en-GB" sz="1400" b="0" i="0" u="none" strike="noStrike" cap="none" dirty="0">
              <a:solidFill>
                <a:schemeClr val="dk1"/>
              </a:solidFill>
              <a:latin typeface="Arial"/>
              <a:ea typeface="Arial"/>
              <a:cs typeface="Arial"/>
              <a:sym typeface="Arial"/>
            </a:endParaRPr>
          </a:p>
        </p:txBody>
      </p:sp>
      <p:pic>
        <p:nvPicPr>
          <p:cNvPr id="278" name="Shape 278"/>
          <p:cNvPicPr preferRelativeResize="0"/>
          <p:nvPr/>
        </p:nvPicPr>
        <p:blipFill rotWithShape="1">
          <a:blip r:embed="rId3">
            <a:alphaModFix/>
          </a:blip>
          <a:srcRect/>
          <a:stretch/>
        </p:blipFill>
        <p:spPr>
          <a:xfrm>
            <a:off x="8621586" y="5464432"/>
            <a:ext cx="2390775" cy="638174"/>
          </a:xfrm>
          <a:prstGeom prst="rect">
            <a:avLst/>
          </a:prstGeom>
          <a:noFill/>
          <a:ln>
            <a:noFill/>
          </a:ln>
        </p:spPr>
      </p:pic>
      <p:pic>
        <p:nvPicPr>
          <p:cNvPr id="4" name="Picture 3">
            <a:extLst>
              <a:ext uri="{FF2B5EF4-FFF2-40B4-BE49-F238E27FC236}">
                <a16:creationId xmlns:a16="http://schemas.microsoft.com/office/drawing/2014/main" id="{29F43A34-9EDA-4C95-B338-740B6D713510}"/>
              </a:ext>
            </a:extLst>
          </p:cNvPr>
          <p:cNvPicPr>
            <a:picLocks noChangeAspect="1"/>
          </p:cNvPicPr>
          <p:nvPr/>
        </p:nvPicPr>
        <p:blipFill>
          <a:blip r:embed="rId4"/>
          <a:stretch>
            <a:fillRect/>
          </a:stretch>
        </p:blipFill>
        <p:spPr>
          <a:xfrm>
            <a:off x="4191245" y="3600678"/>
            <a:ext cx="2847975" cy="16573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516400" y="206175"/>
            <a:ext cx="8155200" cy="461400"/>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GB" sz="1800" dirty="0">
                <a:solidFill>
                  <a:srgbClr val="053B8C"/>
                </a:solidFill>
              </a:rPr>
              <a:t>You can send t</a:t>
            </a:r>
            <a:r>
              <a:rPr lang="en-GB" sz="1800" b="0" i="0" u="none" strike="noStrike" cap="none" dirty="0">
                <a:solidFill>
                  <a:srgbClr val="053B8C"/>
                </a:solidFill>
                <a:latin typeface="Arial"/>
                <a:ea typeface="Arial"/>
                <a:cs typeface="Arial"/>
                <a:sym typeface="Arial"/>
              </a:rPr>
              <a:t>he same test to numerous candidates at the same time</a:t>
            </a:r>
            <a:r>
              <a:rPr lang="en-GB" sz="1800" dirty="0">
                <a:solidFill>
                  <a:srgbClr val="053B8C"/>
                </a:solidFill>
              </a:rPr>
              <a:t>:</a:t>
            </a:r>
          </a:p>
        </p:txBody>
      </p:sp>
      <p:sp>
        <p:nvSpPr>
          <p:cNvPr id="292" name="Shape 292"/>
          <p:cNvSpPr txBox="1">
            <a:spLocks noGrp="1"/>
          </p:cNvSpPr>
          <p:nvPr>
            <p:ph type="body" idx="1"/>
          </p:nvPr>
        </p:nvSpPr>
        <p:spPr>
          <a:xfrm>
            <a:off x="802275" y="5081700"/>
            <a:ext cx="8027100" cy="10209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accent1"/>
              </a:buClr>
              <a:buSzPct val="25000"/>
              <a:buFont typeface="Noto Sans Symbols"/>
              <a:buNone/>
            </a:pPr>
            <a:r>
              <a:rPr lang="en-GB" dirty="0">
                <a:solidFill>
                  <a:schemeClr val="dk1"/>
                </a:solidFill>
              </a:rPr>
              <a:t>HOW? </a:t>
            </a:r>
            <a:r>
              <a:rPr lang="en-GB" sz="1200" b="0" i="0" u="none" strike="noStrike" cap="none" dirty="0">
                <a:solidFill>
                  <a:schemeClr val="dk1"/>
                </a:solidFill>
                <a:latin typeface="Arial"/>
                <a:ea typeface="Arial"/>
                <a:cs typeface="Arial"/>
                <a:sym typeface="Arial"/>
              </a:rPr>
              <a:t>If you would like to send the same test to numerous candidates at the same time, simply separate the email addresses with a comma and a space as per the image above. Our </a:t>
            </a:r>
            <a:r>
              <a:rPr lang="en-GB" dirty="0">
                <a:solidFill>
                  <a:schemeClr val="dk1"/>
                </a:solidFill>
              </a:rPr>
              <a:t>s</a:t>
            </a:r>
            <a:r>
              <a:rPr lang="en-GB" sz="1200" b="0" i="0" u="none" strike="noStrike" cap="none" dirty="0">
                <a:solidFill>
                  <a:schemeClr val="dk1"/>
                </a:solidFill>
                <a:latin typeface="Arial"/>
                <a:ea typeface="Arial"/>
                <a:cs typeface="Arial"/>
                <a:sym typeface="Arial"/>
              </a:rPr>
              <a:t>ystem will then confirm</a:t>
            </a:r>
            <a:r>
              <a:rPr lang="en-GB" dirty="0">
                <a:solidFill>
                  <a:schemeClr val="dk1"/>
                </a:solidFill>
              </a:rPr>
              <a:t> in a few seconds that</a:t>
            </a:r>
            <a:r>
              <a:rPr lang="en-GB" sz="1200" b="0" i="0" u="none" strike="noStrike" cap="none" dirty="0">
                <a:solidFill>
                  <a:schemeClr val="dk1"/>
                </a:solidFill>
                <a:latin typeface="Arial"/>
                <a:ea typeface="Arial"/>
                <a:cs typeface="Arial"/>
                <a:sym typeface="Arial"/>
              </a:rPr>
              <a:t> emails were sent</a:t>
            </a:r>
            <a:r>
              <a:rPr lang="en-GB" dirty="0">
                <a:solidFill>
                  <a:schemeClr val="dk1"/>
                </a:solidFill>
              </a:rPr>
              <a:t>. </a:t>
            </a:r>
          </a:p>
          <a:p>
            <a:pPr marL="0" marR="0" lvl="0" indent="0" algn="l" rtl="0">
              <a:spcBef>
                <a:spcPts val="0"/>
              </a:spcBef>
              <a:spcAft>
                <a:spcPts val="0"/>
              </a:spcAft>
              <a:buClr>
                <a:schemeClr val="accent1"/>
              </a:buClr>
              <a:buSzPct val="25000"/>
              <a:buFont typeface="Noto Sans Symbols"/>
              <a:buNone/>
            </a:pPr>
            <a:r>
              <a:rPr lang="en-GB" dirty="0">
                <a:solidFill>
                  <a:schemeClr val="dk1"/>
                </a:solidFill>
              </a:rPr>
              <a:t>The fields you have already filled in will remain completed (if you don’t navigate away from this page), s</a:t>
            </a:r>
            <a:r>
              <a:rPr lang="en-GB" sz="1200" b="0" i="0" u="none" strike="noStrike" cap="none" dirty="0">
                <a:solidFill>
                  <a:schemeClr val="dk1"/>
                </a:solidFill>
                <a:latin typeface="Arial"/>
                <a:ea typeface="Arial"/>
                <a:cs typeface="Arial"/>
                <a:sym typeface="Arial"/>
              </a:rPr>
              <a:t>imply select a different test and press submit again to send a different test</a:t>
            </a:r>
            <a:r>
              <a:rPr lang="en-GB" dirty="0">
                <a:solidFill>
                  <a:schemeClr val="dk1"/>
                </a:solidFill>
              </a:rPr>
              <a:t> to the same candidates so there’s</a:t>
            </a:r>
            <a:r>
              <a:rPr lang="en-GB" sz="1200" b="0" i="0" u="none" strike="noStrike" cap="none" dirty="0">
                <a:solidFill>
                  <a:schemeClr val="dk1"/>
                </a:solidFill>
                <a:latin typeface="Arial"/>
                <a:ea typeface="Arial"/>
                <a:cs typeface="Arial"/>
                <a:sym typeface="Arial"/>
              </a:rPr>
              <a:t> no need to re</a:t>
            </a:r>
            <a:r>
              <a:rPr lang="en-GB" dirty="0">
                <a:solidFill>
                  <a:schemeClr val="dk1"/>
                </a:solidFill>
              </a:rPr>
              <a:t>-</a:t>
            </a:r>
            <a:r>
              <a:rPr lang="en-GB" sz="1200" b="0" i="0" u="none" strike="noStrike" cap="none" dirty="0">
                <a:solidFill>
                  <a:schemeClr val="dk1"/>
                </a:solidFill>
                <a:latin typeface="Arial"/>
                <a:ea typeface="Arial"/>
                <a:cs typeface="Arial"/>
                <a:sym typeface="Arial"/>
              </a:rPr>
              <a:t>populate the form</a:t>
            </a:r>
            <a:r>
              <a:rPr lang="en-GB" dirty="0">
                <a:solidFill>
                  <a:schemeClr val="dk1"/>
                </a:solidFill>
              </a:rPr>
              <a:t>.</a:t>
            </a:r>
          </a:p>
        </p:txBody>
      </p:sp>
      <p:pic>
        <p:nvPicPr>
          <p:cNvPr id="293" name="Shape 293"/>
          <p:cNvPicPr preferRelativeResize="0"/>
          <p:nvPr/>
        </p:nvPicPr>
        <p:blipFill rotWithShape="1">
          <a:blip r:embed="rId3">
            <a:alphaModFix/>
          </a:blip>
          <a:srcRect/>
          <a:stretch/>
        </p:blipFill>
        <p:spPr>
          <a:xfrm>
            <a:off x="8829411" y="5332182"/>
            <a:ext cx="2390700" cy="638100"/>
          </a:xfrm>
          <a:prstGeom prst="rect">
            <a:avLst/>
          </a:prstGeom>
          <a:noFill/>
          <a:ln>
            <a:noFill/>
          </a:ln>
        </p:spPr>
      </p:pic>
      <p:pic>
        <p:nvPicPr>
          <p:cNvPr id="294" name="Shape 294"/>
          <p:cNvPicPr preferRelativeResize="0"/>
          <p:nvPr/>
        </p:nvPicPr>
        <p:blipFill rotWithShape="1">
          <a:blip r:embed="rId4">
            <a:alphaModFix/>
          </a:blip>
          <a:srcRect/>
          <a:stretch/>
        </p:blipFill>
        <p:spPr>
          <a:xfrm>
            <a:off x="554175" y="838875"/>
            <a:ext cx="7512900" cy="3494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1154953" y="2370666"/>
            <a:ext cx="9903571" cy="1822513"/>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GB" sz="2800" b="0" i="0" u="none" strike="noStrike" cap="none" dirty="0">
                <a:solidFill>
                  <a:srgbClr val="053B8C"/>
                </a:solidFill>
                <a:latin typeface="Arial"/>
                <a:ea typeface="Arial"/>
                <a:cs typeface="Arial"/>
                <a:sym typeface="Arial"/>
              </a:rPr>
              <a:t>If your candidate list is long (200 max), maybe the below will help send tests out on</a:t>
            </a:r>
            <a:r>
              <a:rPr lang="en-GB" sz="2800" dirty="0">
                <a:solidFill>
                  <a:srgbClr val="053B8C"/>
                </a:solidFill>
              </a:rPr>
              <a:t>ce</a:t>
            </a:r>
            <a:r>
              <a:rPr lang="en-GB" sz="2800" b="0" i="0" u="none" strike="noStrike" cap="none" dirty="0">
                <a:solidFill>
                  <a:srgbClr val="053B8C"/>
                </a:solidFill>
                <a:latin typeface="Arial"/>
                <a:ea typeface="Arial"/>
                <a:cs typeface="Arial"/>
                <a:sym typeface="Arial"/>
              </a:rPr>
              <a:t> in one batch. </a:t>
            </a:r>
            <a:br>
              <a:rPr lang="en-GB" sz="2800" b="0" i="0" u="none" strike="noStrike" cap="none" dirty="0">
                <a:solidFill>
                  <a:srgbClr val="053B8C"/>
                </a:solidFill>
                <a:latin typeface="Arial"/>
                <a:ea typeface="Arial"/>
                <a:cs typeface="Arial"/>
                <a:sym typeface="Arial"/>
              </a:rPr>
            </a:br>
            <a:r>
              <a:rPr lang="en-GB" sz="2800" dirty="0">
                <a:solidFill>
                  <a:srgbClr val="053B8C"/>
                </a:solidFill>
              </a:rPr>
              <a:t>W</a:t>
            </a:r>
            <a:r>
              <a:rPr lang="en-GB" sz="2800" b="0" i="0" u="none" strike="noStrike" cap="none" dirty="0">
                <a:solidFill>
                  <a:srgbClr val="053B8C"/>
                </a:solidFill>
                <a:latin typeface="Arial"/>
                <a:ea typeface="Arial"/>
                <a:cs typeface="Arial"/>
                <a:sym typeface="Arial"/>
              </a:rPr>
              <a:t>e can upload a large batch for you if you prefer.</a:t>
            </a:r>
          </a:p>
        </p:txBody>
      </p:sp>
      <p:pic>
        <p:nvPicPr>
          <p:cNvPr id="300" name="Shape 300"/>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301" name="Shape 301"/>
          <p:cNvSpPr txBox="1"/>
          <p:nvPr/>
        </p:nvSpPr>
        <p:spPr>
          <a:xfrm>
            <a:off x="1058000" y="5056924"/>
            <a:ext cx="9572100" cy="1551139"/>
          </a:xfrm>
          <a:prstGeom prst="rect">
            <a:avLst/>
          </a:prstGeom>
          <a:noFill/>
          <a:ln>
            <a:noFill/>
          </a:ln>
        </p:spPr>
        <p:txBody>
          <a:bodyPr wrap="square" lIns="91425" tIns="91425" rIns="91425" bIns="91425" anchor="t" anchorCtr="0">
            <a:noAutofit/>
          </a:bodyPr>
          <a:lstStyle/>
          <a:p>
            <a:pPr marL="457200" lvl="0" indent="-228600">
              <a:spcBef>
                <a:spcPts val="0"/>
              </a:spcBef>
              <a:buClr>
                <a:schemeClr val="accent2"/>
              </a:buClr>
              <a:buChar char="❏"/>
            </a:pPr>
            <a:r>
              <a:rPr lang="en-GB" dirty="0">
                <a:solidFill>
                  <a:srgbClr val="0070C0"/>
                </a:solidFill>
              </a:rPr>
              <a:t>Simply send us an Excel file with emails in a columns for your candidates and we can send all the tests out in 1 big batch all at once.</a:t>
            </a:r>
          </a:p>
          <a:p>
            <a:pPr marL="457200" lvl="0" indent="-228600">
              <a:spcBef>
                <a:spcPts val="0"/>
              </a:spcBef>
              <a:buClr>
                <a:schemeClr val="accent2"/>
              </a:buClr>
              <a:buChar char="❏"/>
            </a:pPr>
            <a:r>
              <a:rPr lang="en-GB" dirty="0">
                <a:solidFill>
                  <a:srgbClr val="0070C0"/>
                </a:solidFill>
              </a:rPr>
              <a:t>Or we can create you a reusable link, £30 + VAT each </a:t>
            </a:r>
          </a:p>
          <a:p>
            <a:pPr marL="457200" lvl="0" indent="-228600">
              <a:spcBef>
                <a:spcPts val="0"/>
              </a:spcBef>
              <a:buClr>
                <a:schemeClr val="accent2"/>
              </a:buClr>
              <a:buChar char="❏"/>
            </a:pPr>
            <a:r>
              <a:rPr lang="en-GB" dirty="0">
                <a:solidFill>
                  <a:srgbClr val="0070C0"/>
                </a:solidFill>
              </a:rPr>
              <a:t>Example below – relevance assessment -</a:t>
            </a:r>
          </a:p>
          <a:p>
            <a:pPr marL="457200" lvl="0" indent="-228600">
              <a:spcBef>
                <a:spcPts val="0"/>
              </a:spcBef>
              <a:buClr>
                <a:schemeClr val="accent2"/>
              </a:buClr>
              <a:buChar char="❏"/>
            </a:pPr>
            <a:r>
              <a:rPr lang="en-GB" dirty="0">
                <a:solidFill>
                  <a:srgbClr val="0070C0"/>
                </a:solidFill>
              </a:rPr>
              <a:t>https://iiop.co.uk/site/assessment/fcceb5cf-f2d3-491b-a7ce-7b46d67992f3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body" idx="1"/>
          </p:nvPr>
        </p:nvSpPr>
        <p:spPr>
          <a:xfrm>
            <a:off x="497500" y="2373125"/>
            <a:ext cx="3591000" cy="4065900"/>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None/>
            </a:pPr>
            <a:r>
              <a:rPr lang="en-GB" sz="1200" b="0" i="0" u="sng" strike="noStrike" cap="none" dirty="0">
                <a:solidFill>
                  <a:schemeClr val="dk1"/>
                </a:solidFill>
                <a:latin typeface="Arial"/>
                <a:ea typeface="Arial"/>
                <a:cs typeface="Arial"/>
                <a:sym typeface="Arial"/>
              </a:rPr>
              <a:t>We find a very small number of candidates do the following</a:t>
            </a:r>
            <a:r>
              <a:rPr lang="en-GB" sz="1200" u="sng" dirty="0">
                <a:solidFill>
                  <a:schemeClr val="dk1"/>
                </a:solidFill>
              </a:rPr>
              <a:t>:</a:t>
            </a:r>
          </a:p>
          <a:p>
            <a:pPr marL="342900" marR="0" lvl="0" indent="-350012" algn="l" rtl="0">
              <a:lnSpc>
                <a:spcPct val="80000"/>
              </a:lnSpc>
              <a:spcBef>
                <a:spcPts val="1000"/>
              </a:spcBef>
              <a:spcAft>
                <a:spcPts val="0"/>
              </a:spcAft>
              <a:buClr>
                <a:srgbClr val="053B8C"/>
              </a:buClr>
              <a:buSzPct val="100000"/>
              <a:buFont typeface="Noto Sans Symbols"/>
            </a:pPr>
            <a:r>
              <a:rPr lang="en-GB" sz="1200" b="0" i="0" u="none" strike="noStrike" cap="none" dirty="0">
                <a:solidFill>
                  <a:srgbClr val="053B8C"/>
                </a:solidFill>
                <a:latin typeface="Arial"/>
                <a:ea typeface="Arial"/>
                <a:cs typeface="Arial"/>
                <a:sym typeface="Arial"/>
              </a:rPr>
              <a:t>Don’t read or follow the instructions (e.g. copy the link with no spaces into Chrome browser, and answer all questions).</a:t>
            </a:r>
          </a:p>
          <a:p>
            <a:pPr marL="342900" marR="0" lvl="0" indent="-350012" algn="l" rtl="0">
              <a:lnSpc>
                <a:spcPct val="80000"/>
              </a:lnSpc>
              <a:spcBef>
                <a:spcPts val="1000"/>
              </a:spcBef>
              <a:spcAft>
                <a:spcPts val="0"/>
              </a:spcAft>
              <a:buClr>
                <a:srgbClr val="053B8C"/>
              </a:buClr>
              <a:buSzPct val="100000"/>
              <a:buFont typeface="Noto Sans Symbols"/>
            </a:pPr>
            <a:r>
              <a:rPr lang="en-GB" sz="1200" b="0" i="0" u="none" strike="noStrike" cap="none" dirty="0">
                <a:solidFill>
                  <a:srgbClr val="053B8C"/>
                </a:solidFill>
                <a:latin typeface="Arial"/>
                <a:ea typeface="Arial"/>
                <a:cs typeface="Arial"/>
                <a:sym typeface="Arial"/>
              </a:rPr>
              <a:t>Try to look at the test questions before they take the test for real (“Cheating” maybe?). To avoid this, the </a:t>
            </a:r>
            <a:r>
              <a:rPr lang="en-GB" sz="1200" dirty="0">
                <a:solidFill>
                  <a:srgbClr val="053B8C"/>
                </a:solidFill>
              </a:rPr>
              <a:t>l</a:t>
            </a:r>
            <a:r>
              <a:rPr lang="en-GB" sz="1200" b="0" i="0" u="none" strike="noStrike" cap="none" dirty="0">
                <a:solidFill>
                  <a:srgbClr val="053B8C"/>
                </a:solidFill>
                <a:latin typeface="Arial"/>
                <a:ea typeface="Arial"/>
                <a:cs typeface="Arial"/>
                <a:sym typeface="Arial"/>
              </a:rPr>
              <a:t>inks work for one time only</a:t>
            </a:r>
            <a:r>
              <a:rPr lang="en-GB" sz="1200" dirty="0">
                <a:solidFill>
                  <a:srgbClr val="053B8C"/>
                </a:solidFill>
              </a:rPr>
              <a:t>.</a:t>
            </a:r>
          </a:p>
          <a:p>
            <a:pPr marL="342900" marR="0" lvl="0" indent="-350012" algn="l" rtl="0">
              <a:lnSpc>
                <a:spcPct val="80000"/>
              </a:lnSpc>
              <a:spcBef>
                <a:spcPts val="1000"/>
              </a:spcBef>
              <a:spcAft>
                <a:spcPts val="0"/>
              </a:spcAft>
              <a:buClr>
                <a:srgbClr val="053B8C"/>
              </a:buClr>
              <a:buSzPct val="100000"/>
              <a:buFont typeface="Noto Sans Symbols"/>
            </a:pPr>
            <a:r>
              <a:rPr lang="en-GB" sz="1200" b="0" i="0" u="none" strike="noStrike" cap="none" dirty="0">
                <a:solidFill>
                  <a:srgbClr val="053B8C"/>
                </a:solidFill>
                <a:latin typeface="Arial"/>
                <a:ea typeface="Arial"/>
                <a:cs typeface="Arial"/>
                <a:sym typeface="Arial"/>
              </a:rPr>
              <a:t>Try to </a:t>
            </a:r>
            <a:r>
              <a:rPr lang="en-GB" sz="1200" dirty="0">
                <a:solidFill>
                  <a:srgbClr val="053B8C"/>
                </a:solidFill>
              </a:rPr>
              <a:t>take</a:t>
            </a:r>
            <a:r>
              <a:rPr lang="en-GB" sz="1200" b="0" i="0" u="none" strike="noStrike" cap="none" dirty="0">
                <a:solidFill>
                  <a:srgbClr val="053B8C"/>
                </a:solidFill>
                <a:latin typeface="Arial"/>
                <a:ea typeface="Arial"/>
                <a:cs typeface="Arial"/>
                <a:sym typeface="Arial"/>
              </a:rPr>
              <a:t> the test in a poor environment with noise and distraction etc.</a:t>
            </a:r>
          </a:p>
          <a:p>
            <a:pPr marL="342900" marR="0" lvl="0" indent="-350012" algn="l" rtl="0">
              <a:lnSpc>
                <a:spcPct val="80000"/>
              </a:lnSpc>
              <a:spcBef>
                <a:spcPts val="1000"/>
              </a:spcBef>
              <a:spcAft>
                <a:spcPts val="0"/>
              </a:spcAft>
              <a:buClr>
                <a:srgbClr val="053B8C"/>
              </a:buClr>
              <a:buSzPct val="100000"/>
              <a:buFont typeface="Noto Sans Symbols"/>
            </a:pPr>
            <a:r>
              <a:rPr lang="en-GB" sz="1200" b="0" i="0" u="none" strike="noStrike" cap="none" dirty="0">
                <a:solidFill>
                  <a:srgbClr val="053B8C"/>
                </a:solidFill>
                <a:latin typeface="Arial"/>
                <a:ea typeface="Arial"/>
                <a:cs typeface="Arial"/>
                <a:sym typeface="Arial"/>
              </a:rPr>
              <a:t>Lose the email in their </a:t>
            </a:r>
            <a:r>
              <a:rPr lang="en-GB" sz="1200" dirty="0">
                <a:solidFill>
                  <a:srgbClr val="053B8C"/>
                </a:solidFill>
              </a:rPr>
              <a:t>SPAM inb</a:t>
            </a:r>
            <a:r>
              <a:rPr lang="en-GB" sz="1200" b="0" i="0" u="none" strike="noStrike" cap="none" dirty="0">
                <a:solidFill>
                  <a:srgbClr val="053B8C"/>
                </a:solidFill>
                <a:latin typeface="Arial"/>
                <a:ea typeface="Arial"/>
                <a:cs typeface="Arial"/>
                <a:sym typeface="Arial"/>
              </a:rPr>
              <a:t>ox and don’t look for it properly.</a:t>
            </a:r>
          </a:p>
          <a:p>
            <a:pPr marL="342900" marR="0" lvl="0" indent="-350012" algn="l" rtl="0">
              <a:lnSpc>
                <a:spcPct val="80000"/>
              </a:lnSpc>
              <a:spcBef>
                <a:spcPts val="1000"/>
              </a:spcBef>
              <a:spcAft>
                <a:spcPts val="0"/>
              </a:spcAft>
              <a:buClr>
                <a:srgbClr val="053B8C"/>
              </a:buClr>
              <a:buSzPct val="100000"/>
              <a:buFont typeface="Noto Sans Symbols"/>
            </a:pPr>
            <a:r>
              <a:rPr lang="en-GB" sz="1200" b="0" i="0" u="none" strike="noStrike" cap="none" dirty="0">
                <a:solidFill>
                  <a:srgbClr val="053B8C"/>
                </a:solidFill>
                <a:latin typeface="Arial"/>
                <a:ea typeface="Arial"/>
                <a:cs typeface="Arial"/>
                <a:sym typeface="Arial"/>
              </a:rPr>
              <a:t>Say they took the test but haven</a:t>
            </a:r>
            <a:r>
              <a:rPr lang="en-GB" sz="1200" dirty="0">
                <a:solidFill>
                  <a:srgbClr val="053B8C"/>
                </a:solidFill>
              </a:rPr>
              <a:t>’t received the</a:t>
            </a:r>
            <a:r>
              <a:rPr lang="en-GB" sz="1200" b="0" i="0" u="none" strike="noStrike" cap="none" dirty="0">
                <a:solidFill>
                  <a:srgbClr val="053B8C"/>
                </a:solidFill>
                <a:latin typeface="Arial"/>
                <a:ea typeface="Arial"/>
                <a:cs typeface="Arial"/>
                <a:sym typeface="Arial"/>
              </a:rPr>
              <a:t> results</a:t>
            </a:r>
            <a:r>
              <a:rPr lang="en-GB" sz="1200" dirty="0">
                <a:solidFill>
                  <a:srgbClr val="053B8C"/>
                </a:solidFill>
              </a:rPr>
              <a:t>. This is because </a:t>
            </a:r>
            <a:r>
              <a:rPr lang="en-GB" sz="1200" b="0" i="0" u="none" strike="noStrike" cap="none" dirty="0">
                <a:solidFill>
                  <a:srgbClr val="053B8C"/>
                </a:solidFill>
                <a:latin typeface="Arial"/>
                <a:ea typeface="Arial"/>
                <a:cs typeface="Arial"/>
                <a:sym typeface="Arial"/>
              </a:rPr>
              <a:t>they </a:t>
            </a:r>
            <a:r>
              <a:rPr lang="en-GB" sz="1200" dirty="0">
                <a:solidFill>
                  <a:srgbClr val="053B8C"/>
                </a:solidFill>
              </a:rPr>
              <a:t>close</a:t>
            </a:r>
            <a:r>
              <a:rPr lang="en-GB" sz="1200" b="0" i="0" u="none" strike="noStrike" cap="none" dirty="0">
                <a:solidFill>
                  <a:srgbClr val="053B8C"/>
                </a:solidFill>
                <a:latin typeface="Arial"/>
                <a:ea typeface="Arial"/>
                <a:cs typeface="Arial"/>
                <a:sym typeface="Arial"/>
              </a:rPr>
              <a:t> the browser or move away rather than submit the test by answering the last question and hitting ‘next’. Maybe t</a:t>
            </a:r>
            <a:r>
              <a:rPr lang="en-GB" sz="1200" dirty="0">
                <a:solidFill>
                  <a:srgbClr val="053B8C"/>
                </a:solidFill>
              </a:rPr>
              <a:t>hinking they didn’t do very well and they are trying to</a:t>
            </a:r>
            <a:r>
              <a:rPr lang="en-GB" sz="1200" b="0" i="0" u="none" strike="noStrike" cap="none" dirty="0">
                <a:solidFill>
                  <a:srgbClr val="053B8C"/>
                </a:solidFill>
                <a:latin typeface="Arial"/>
                <a:ea typeface="Arial"/>
                <a:cs typeface="Arial"/>
                <a:sym typeface="Arial"/>
              </a:rPr>
              <a:t> have another go or they did not notice they needed to answer the last question</a:t>
            </a:r>
            <a:r>
              <a:rPr lang="en-GB" sz="1200" dirty="0">
                <a:solidFill>
                  <a:srgbClr val="053B8C"/>
                </a:solidFill>
              </a:rPr>
              <a:t>.</a:t>
            </a:r>
          </a:p>
        </p:txBody>
      </p:sp>
      <p:sp>
        <p:nvSpPr>
          <p:cNvPr id="307" name="Shape 307"/>
          <p:cNvSpPr txBox="1">
            <a:spLocks noGrp="1"/>
          </p:cNvSpPr>
          <p:nvPr>
            <p:ph type="body" idx="2"/>
          </p:nvPr>
        </p:nvSpPr>
        <p:spPr>
          <a:xfrm>
            <a:off x="4427525" y="2373125"/>
            <a:ext cx="3163500" cy="4525800"/>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None/>
            </a:pPr>
            <a:r>
              <a:rPr lang="en-GB" sz="1200" b="0" i="0" u="sng" strike="noStrike" cap="none" dirty="0">
                <a:solidFill>
                  <a:schemeClr val="dk1"/>
                </a:solidFill>
                <a:latin typeface="Arial"/>
                <a:ea typeface="Arial"/>
                <a:cs typeface="Arial"/>
                <a:sym typeface="Arial"/>
              </a:rPr>
              <a:t>Then they say</a:t>
            </a:r>
            <a:r>
              <a:rPr lang="en-GB" sz="1200" u="sng" dirty="0">
                <a:solidFill>
                  <a:schemeClr val="dk1"/>
                </a:solidFill>
              </a:rPr>
              <a:t>:</a:t>
            </a:r>
          </a:p>
          <a:p>
            <a:pPr marL="342900" marR="0" lvl="0" indent="-356616" algn="l" rtl="0">
              <a:lnSpc>
                <a:spcPct val="90000"/>
              </a:lnSpc>
              <a:spcBef>
                <a:spcPts val="1000"/>
              </a:spcBef>
              <a:spcAft>
                <a:spcPts val="0"/>
              </a:spcAft>
              <a:buClr>
                <a:srgbClr val="053B8C"/>
              </a:buClr>
              <a:buSzPct val="100000"/>
              <a:buFont typeface="Noto Sans Symbols"/>
            </a:pPr>
            <a:r>
              <a:rPr lang="en-GB" sz="1400" b="0" i="1" u="none" strike="noStrike" cap="none" dirty="0">
                <a:solidFill>
                  <a:srgbClr val="053B8C"/>
                </a:solidFill>
                <a:latin typeface="Arial"/>
                <a:ea typeface="Arial"/>
                <a:cs typeface="Arial"/>
                <a:sym typeface="Arial"/>
              </a:rPr>
              <a:t>“The system </a:t>
            </a:r>
            <a:r>
              <a:rPr lang="en-GB" sz="1400" i="1" dirty="0">
                <a:solidFill>
                  <a:srgbClr val="053B8C"/>
                </a:solidFill>
              </a:rPr>
              <a:t>doesn't</a:t>
            </a:r>
            <a:r>
              <a:rPr lang="en-GB" sz="1400" b="0" i="1" u="none" strike="noStrike" cap="none" dirty="0">
                <a:solidFill>
                  <a:srgbClr val="053B8C"/>
                </a:solidFill>
                <a:latin typeface="Arial"/>
                <a:ea typeface="Arial"/>
                <a:cs typeface="Arial"/>
                <a:sym typeface="Arial"/>
              </a:rPr>
              <a:t> work”</a:t>
            </a:r>
          </a:p>
          <a:p>
            <a:pPr marL="342900" marR="0" lvl="0" indent="-356616" algn="l" rtl="0">
              <a:lnSpc>
                <a:spcPct val="90000"/>
              </a:lnSpc>
              <a:spcBef>
                <a:spcPts val="1000"/>
              </a:spcBef>
              <a:spcAft>
                <a:spcPts val="0"/>
              </a:spcAft>
              <a:buClr>
                <a:srgbClr val="053B8C"/>
              </a:buClr>
              <a:buSzPct val="100000"/>
              <a:buFont typeface="Noto Sans Symbols"/>
            </a:pPr>
            <a:r>
              <a:rPr lang="en-GB" sz="1400" b="0" i="1" u="none" strike="noStrike" cap="none" dirty="0">
                <a:solidFill>
                  <a:srgbClr val="053B8C"/>
                </a:solidFill>
                <a:latin typeface="Arial"/>
                <a:ea typeface="Arial"/>
                <a:cs typeface="Arial"/>
                <a:sym typeface="Arial"/>
              </a:rPr>
              <a:t>“I never got the test / email”</a:t>
            </a:r>
          </a:p>
          <a:p>
            <a:pPr marL="342900" marR="0" lvl="0" indent="-356616" algn="l" rtl="0">
              <a:lnSpc>
                <a:spcPct val="90000"/>
              </a:lnSpc>
              <a:spcBef>
                <a:spcPts val="1000"/>
              </a:spcBef>
              <a:spcAft>
                <a:spcPts val="0"/>
              </a:spcAft>
              <a:buClr>
                <a:srgbClr val="053B8C"/>
              </a:buClr>
              <a:buSzPct val="100000"/>
              <a:buFont typeface="Noto Sans Symbols"/>
            </a:pPr>
            <a:r>
              <a:rPr lang="en-GB" sz="1400" b="0" i="1" u="none" strike="noStrike" cap="none" dirty="0">
                <a:solidFill>
                  <a:srgbClr val="053B8C"/>
                </a:solidFill>
                <a:latin typeface="Arial"/>
                <a:ea typeface="Arial"/>
                <a:cs typeface="Arial"/>
                <a:sym typeface="Arial"/>
              </a:rPr>
              <a:t>“I lost the internet on the train”</a:t>
            </a:r>
          </a:p>
          <a:p>
            <a:pPr marL="342900" marR="0" lvl="0" indent="-356616" algn="l" rtl="0">
              <a:lnSpc>
                <a:spcPct val="90000"/>
              </a:lnSpc>
              <a:spcBef>
                <a:spcPts val="1000"/>
              </a:spcBef>
              <a:spcAft>
                <a:spcPts val="0"/>
              </a:spcAft>
              <a:buClr>
                <a:srgbClr val="053B8C"/>
              </a:buClr>
              <a:buSzPct val="100000"/>
              <a:buFont typeface="Noto Sans Symbols"/>
            </a:pPr>
            <a:r>
              <a:rPr lang="en-GB" sz="1400" b="0" i="1" u="none" strike="noStrike" cap="none" dirty="0">
                <a:solidFill>
                  <a:srgbClr val="053B8C"/>
                </a:solidFill>
                <a:latin typeface="Arial"/>
                <a:ea typeface="Arial"/>
                <a:cs typeface="Arial"/>
                <a:sym typeface="Arial"/>
              </a:rPr>
              <a:t>“I got one test and not another”</a:t>
            </a:r>
          </a:p>
          <a:p>
            <a:pPr marL="342900" marR="0" lvl="0" indent="-356616" algn="l" rtl="0">
              <a:lnSpc>
                <a:spcPct val="90000"/>
              </a:lnSpc>
              <a:spcBef>
                <a:spcPts val="1000"/>
              </a:spcBef>
              <a:spcAft>
                <a:spcPts val="0"/>
              </a:spcAft>
              <a:buClr>
                <a:srgbClr val="053B8C"/>
              </a:buClr>
              <a:buSzPct val="100000"/>
              <a:buFont typeface="Noto Sans Symbols"/>
            </a:pPr>
            <a:r>
              <a:rPr lang="en-GB" sz="1400" b="0" i="1" u="none" strike="noStrike" cap="none" dirty="0">
                <a:solidFill>
                  <a:srgbClr val="053B8C"/>
                </a:solidFill>
                <a:latin typeface="Arial"/>
                <a:ea typeface="Arial"/>
                <a:cs typeface="Arial"/>
                <a:sym typeface="Arial"/>
              </a:rPr>
              <a:t>“I need a user ID and password”</a:t>
            </a:r>
          </a:p>
          <a:p>
            <a:pPr marL="342900" marR="0" lvl="0" indent="-356616" algn="l" rtl="0">
              <a:lnSpc>
                <a:spcPct val="90000"/>
              </a:lnSpc>
              <a:spcBef>
                <a:spcPts val="1000"/>
              </a:spcBef>
              <a:spcAft>
                <a:spcPts val="0"/>
              </a:spcAft>
              <a:buClr>
                <a:srgbClr val="053B8C"/>
              </a:buClr>
              <a:buSzPct val="100000"/>
              <a:buFont typeface="Noto Sans Symbols"/>
            </a:pPr>
            <a:r>
              <a:rPr lang="en-US" sz="1400" i="1" dirty="0">
                <a:solidFill>
                  <a:srgbClr val="053B8C"/>
                </a:solidFill>
              </a:rPr>
              <a:t>“</a:t>
            </a:r>
            <a:r>
              <a:rPr lang="en-GB" sz="1400" i="1" dirty="0">
                <a:solidFill>
                  <a:srgbClr val="053B8C"/>
                </a:solidFill>
              </a:rPr>
              <a:t>I did the test and no results”</a:t>
            </a:r>
            <a:endParaRPr lang="en-GB" sz="1400" b="0" i="1" u="none" strike="noStrike" cap="none" dirty="0">
              <a:solidFill>
                <a:srgbClr val="053B8C"/>
              </a:solidFill>
              <a:latin typeface="Arial"/>
              <a:ea typeface="Arial"/>
              <a:cs typeface="Arial"/>
              <a:sym typeface="Arial"/>
            </a:endParaRPr>
          </a:p>
          <a:p>
            <a:pPr marL="0" marR="0" lvl="0" indent="0" algn="l" rtl="0">
              <a:lnSpc>
                <a:spcPct val="90000"/>
              </a:lnSpc>
              <a:spcBef>
                <a:spcPts val="1000"/>
              </a:spcBef>
              <a:spcAft>
                <a:spcPts val="0"/>
              </a:spcAft>
              <a:buNone/>
            </a:pPr>
            <a:r>
              <a:rPr lang="en-GB" sz="1200" b="0" i="0" u="none" strike="noStrike" cap="none" dirty="0">
                <a:solidFill>
                  <a:srgbClr val="053B8C"/>
                </a:solidFill>
                <a:latin typeface="Arial"/>
                <a:ea typeface="Arial"/>
                <a:cs typeface="Arial"/>
                <a:sym typeface="Arial"/>
              </a:rPr>
              <a:t>We have </a:t>
            </a:r>
            <a:r>
              <a:rPr lang="en-GB" sz="1200" dirty="0">
                <a:solidFill>
                  <a:srgbClr val="053B8C"/>
                </a:solidFill>
              </a:rPr>
              <a:t>many</a:t>
            </a:r>
            <a:r>
              <a:rPr lang="en-GB" sz="1200" b="0" i="0" u="none" strike="noStrike" cap="none" dirty="0">
                <a:solidFill>
                  <a:srgbClr val="053B8C"/>
                </a:solidFill>
                <a:latin typeface="Arial"/>
                <a:ea typeface="Arial"/>
                <a:cs typeface="Arial"/>
                <a:sym typeface="Arial"/>
              </a:rPr>
              <a:t> clients and candidates who are using </a:t>
            </a:r>
            <a:r>
              <a:rPr lang="en-GB" sz="1200" dirty="0">
                <a:solidFill>
                  <a:srgbClr val="053B8C"/>
                </a:solidFill>
              </a:rPr>
              <a:t>our testing portal</a:t>
            </a:r>
            <a:r>
              <a:rPr lang="en-GB" sz="1200" b="0" i="0" u="none" strike="noStrike" cap="none" dirty="0">
                <a:solidFill>
                  <a:srgbClr val="053B8C"/>
                </a:solidFill>
                <a:latin typeface="Arial"/>
                <a:ea typeface="Arial"/>
                <a:cs typeface="Arial"/>
                <a:sym typeface="Arial"/>
              </a:rPr>
              <a:t> simultaneous</a:t>
            </a:r>
            <a:r>
              <a:rPr lang="en-GB" sz="1200" dirty="0">
                <a:solidFill>
                  <a:srgbClr val="053B8C"/>
                </a:solidFill>
              </a:rPr>
              <a:t>ly every day. W</a:t>
            </a:r>
            <a:r>
              <a:rPr lang="en-GB" sz="1200" b="0" i="0" u="none" strike="noStrike" cap="none" dirty="0">
                <a:solidFill>
                  <a:srgbClr val="053B8C"/>
                </a:solidFill>
                <a:latin typeface="Arial"/>
                <a:ea typeface="Arial"/>
                <a:cs typeface="Arial"/>
                <a:sym typeface="Arial"/>
              </a:rPr>
              <a:t>e can assure you th</a:t>
            </a:r>
            <a:r>
              <a:rPr lang="en-GB" sz="1200" dirty="0">
                <a:solidFill>
                  <a:srgbClr val="053B8C"/>
                </a:solidFill>
              </a:rPr>
              <a:t>e reasons given above are not due to our system failure. We have investigated all the statements above on numerous occasions and our system log files back this up – it is due to non proper use, usually those who are trying to ‘have another go’ etc.</a:t>
            </a:r>
          </a:p>
        </p:txBody>
      </p:sp>
      <p:pic>
        <p:nvPicPr>
          <p:cNvPr id="308" name="Shape 308"/>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309" name="Shape 309"/>
          <p:cNvSpPr txBox="1">
            <a:spLocks noGrp="1"/>
          </p:cNvSpPr>
          <p:nvPr>
            <p:ph type="title"/>
          </p:nvPr>
        </p:nvSpPr>
        <p:spPr>
          <a:xfrm>
            <a:off x="4246075" y="787200"/>
            <a:ext cx="6673800" cy="1427100"/>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3200" b="0" i="0" u="none" strike="noStrike" cap="none" dirty="0">
                <a:solidFill>
                  <a:srgbClr val="053B8C"/>
                </a:solidFill>
                <a:latin typeface="Arial"/>
                <a:ea typeface="Arial"/>
                <a:cs typeface="Arial"/>
                <a:sym typeface="Arial"/>
              </a:rPr>
              <a:t>Candidate Care Options</a:t>
            </a:r>
            <a:br>
              <a:rPr lang="en-GB" sz="3200" b="0" i="0" u="none" strike="noStrike" cap="none" dirty="0">
                <a:solidFill>
                  <a:srgbClr val="053B8C"/>
                </a:solidFill>
                <a:latin typeface="Arial"/>
                <a:ea typeface="Arial"/>
                <a:cs typeface="Arial"/>
                <a:sym typeface="Arial"/>
              </a:rPr>
            </a:br>
            <a:r>
              <a:rPr lang="en-GB" sz="1200" b="0" i="0" u="none" strike="noStrike" cap="none" dirty="0">
                <a:solidFill>
                  <a:srgbClr val="053B8C"/>
                </a:solidFill>
                <a:latin typeface="Arial"/>
                <a:ea typeface="Arial"/>
                <a:cs typeface="Arial"/>
                <a:sym typeface="Arial"/>
              </a:rPr>
              <a:t>Unfortunately despite our best efforts, a small number of candidates try to break </a:t>
            </a:r>
            <a:r>
              <a:rPr lang="en-GB" sz="1200" dirty="0">
                <a:solidFill>
                  <a:srgbClr val="053B8C"/>
                </a:solidFill>
              </a:rPr>
              <a:t>our</a:t>
            </a:r>
          </a:p>
          <a:p>
            <a:pPr marL="0" marR="0" lvl="0" indent="0" algn="l" rtl="0">
              <a:spcBef>
                <a:spcPts val="0"/>
              </a:spcBef>
              <a:buClr>
                <a:srgbClr val="053B8C"/>
              </a:buClr>
              <a:buSzPct val="25000"/>
              <a:buFont typeface="Arial"/>
              <a:buNone/>
            </a:pPr>
            <a:r>
              <a:rPr lang="en-GB" sz="1200" b="0" i="0" u="none" strike="noStrike" cap="none" dirty="0">
                <a:solidFill>
                  <a:srgbClr val="053B8C"/>
                </a:solidFill>
                <a:latin typeface="Arial"/>
                <a:ea typeface="Arial"/>
                <a:cs typeface="Arial"/>
                <a:sym typeface="Arial"/>
              </a:rPr>
              <a:t>standard system which works for 99.9% of other candidates every day</a:t>
            </a:r>
          </a:p>
        </p:txBody>
      </p:sp>
      <p:sp>
        <p:nvSpPr>
          <p:cNvPr id="310" name="Shape 310"/>
          <p:cNvSpPr txBox="1"/>
          <p:nvPr/>
        </p:nvSpPr>
        <p:spPr>
          <a:xfrm>
            <a:off x="7785200" y="2373125"/>
            <a:ext cx="4211330" cy="4226100"/>
          </a:xfrm>
          <a:prstGeom prst="rect">
            <a:avLst/>
          </a:prstGeom>
          <a:noFill/>
          <a:ln>
            <a:noFill/>
          </a:ln>
        </p:spPr>
        <p:txBody>
          <a:bodyPr wrap="square" lIns="91425" tIns="45700" rIns="91425" bIns="45700" anchor="t" anchorCtr="0">
            <a:noAutofit/>
          </a:bodyPr>
          <a:lstStyle/>
          <a:p>
            <a:pPr marR="0" lvl="0" algn="l" rtl="0">
              <a:lnSpc>
                <a:spcPct val="90000"/>
              </a:lnSpc>
              <a:spcBef>
                <a:spcPts val="0"/>
              </a:spcBef>
              <a:spcAft>
                <a:spcPts val="0"/>
              </a:spcAft>
              <a:buNone/>
            </a:pPr>
            <a:r>
              <a:rPr lang="en-GB" sz="1200" b="0" i="0" u="sng" strike="noStrike" cap="none" dirty="0">
                <a:solidFill>
                  <a:srgbClr val="3F3F3F"/>
                </a:solidFill>
                <a:latin typeface="Arial"/>
                <a:ea typeface="Arial"/>
                <a:cs typeface="Arial"/>
                <a:sym typeface="Arial"/>
              </a:rPr>
              <a:t>The solution options</a:t>
            </a:r>
            <a:r>
              <a:rPr lang="en-GB" sz="1200" u="sng" dirty="0">
                <a:solidFill>
                  <a:srgbClr val="3F3F3F"/>
                </a:solidFill>
              </a:rPr>
              <a:t>:</a:t>
            </a:r>
          </a:p>
          <a:p>
            <a:pPr marL="342900" lvl="0" indent="-327660">
              <a:lnSpc>
                <a:spcPct val="90000"/>
              </a:lnSpc>
              <a:spcBef>
                <a:spcPts val="1000"/>
              </a:spcBef>
              <a:buClr>
                <a:srgbClr val="053B8C"/>
              </a:buClr>
              <a:buSzPct val="100000"/>
              <a:buFont typeface="Noto Sans Symbols"/>
              <a:buChar char="❏"/>
            </a:pPr>
            <a:r>
              <a:rPr lang="en-GB" sz="1200" dirty="0">
                <a:solidFill>
                  <a:srgbClr val="053B8C"/>
                </a:solidFill>
              </a:rPr>
              <a:t>Look in outstanding tests area for test sent. If found and to avoid using another test credit, copy the link to the candidate from here with your email (see next page).</a:t>
            </a:r>
            <a:endParaRPr lang="en-GB" sz="1200" b="0" i="0" u="sng" strike="noStrike" cap="none" dirty="0">
              <a:solidFill>
                <a:srgbClr val="053B8C"/>
              </a:solidFill>
              <a:latin typeface="Arial"/>
              <a:ea typeface="Arial"/>
              <a:cs typeface="Arial"/>
              <a:sym typeface="Arial"/>
            </a:endParaRPr>
          </a:p>
          <a:p>
            <a:pPr marL="342900" marR="0" lvl="0" indent="-327660" algn="l" rtl="0">
              <a:lnSpc>
                <a:spcPct val="90000"/>
              </a:lnSpc>
              <a:spcBef>
                <a:spcPts val="1000"/>
              </a:spcBef>
              <a:spcAft>
                <a:spcPts val="0"/>
              </a:spcAft>
              <a:buClr>
                <a:srgbClr val="053B8C"/>
              </a:buClr>
              <a:buSzPct val="100000"/>
              <a:buFont typeface="Noto Sans Symbols"/>
              <a:buChar char="❏"/>
            </a:pPr>
            <a:r>
              <a:rPr lang="en-GB" sz="1200" b="0" i="0" strike="noStrike" cap="none" dirty="0">
                <a:solidFill>
                  <a:srgbClr val="053B8C"/>
                </a:solidFill>
                <a:latin typeface="Arial"/>
                <a:ea typeface="Arial"/>
                <a:cs typeface="Arial"/>
                <a:sym typeface="Arial"/>
              </a:rPr>
              <a:t>If no outstanding test link and no results are found for the candidate it is most likely they killed the test after trying (unsuccessfully) to take a pre look.  </a:t>
            </a:r>
            <a:r>
              <a:rPr lang="en-GB" sz="1200" b="0" i="0" u="sng" strike="noStrike" cap="none" dirty="0">
                <a:solidFill>
                  <a:srgbClr val="053B8C"/>
                </a:solidFill>
                <a:latin typeface="Arial"/>
                <a:ea typeface="Arial"/>
                <a:cs typeface="Arial"/>
                <a:sym typeface="Arial"/>
              </a:rPr>
              <a:t>Your</a:t>
            </a:r>
            <a:r>
              <a:rPr lang="en-GB" sz="1200" b="0" i="0" u="none" strike="noStrike" cap="none" dirty="0">
                <a:solidFill>
                  <a:srgbClr val="053B8C"/>
                </a:solidFill>
                <a:latin typeface="Arial"/>
                <a:ea typeface="Arial"/>
                <a:cs typeface="Arial"/>
                <a:sym typeface="Arial"/>
              </a:rPr>
              <a:t> choice to send another test via </a:t>
            </a:r>
            <a:r>
              <a:rPr lang="en-GB" sz="1200" dirty="0">
                <a:solidFill>
                  <a:srgbClr val="053B8C"/>
                </a:solidFill>
              </a:rPr>
              <a:t>our</a:t>
            </a:r>
            <a:r>
              <a:rPr lang="en-GB" sz="1200" b="0" i="0" u="none" strike="noStrike" cap="none" dirty="0">
                <a:solidFill>
                  <a:srgbClr val="053B8C"/>
                </a:solidFill>
                <a:latin typeface="Arial"/>
                <a:ea typeface="Arial"/>
                <a:cs typeface="Arial"/>
                <a:sym typeface="Arial"/>
              </a:rPr>
              <a:t> “Testing Portal”</a:t>
            </a:r>
            <a:r>
              <a:rPr lang="en-GB" sz="1200" dirty="0">
                <a:solidFill>
                  <a:srgbClr val="053B8C"/>
                </a:solidFill>
              </a:rPr>
              <a:t>. </a:t>
            </a:r>
            <a:endParaRPr lang="en-GB" sz="1200" b="0" i="0" u="none" strike="noStrike" cap="none" dirty="0">
              <a:solidFill>
                <a:srgbClr val="053B8C"/>
              </a:solidFill>
              <a:latin typeface="Arial"/>
              <a:ea typeface="Arial"/>
              <a:cs typeface="Arial"/>
              <a:sym typeface="Arial"/>
            </a:endParaRPr>
          </a:p>
          <a:p>
            <a:pPr marL="342900" marR="0" lvl="0" indent="-327660" algn="l" rtl="0">
              <a:lnSpc>
                <a:spcPct val="90000"/>
              </a:lnSpc>
              <a:spcBef>
                <a:spcPts val="1000"/>
              </a:spcBef>
              <a:spcAft>
                <a:spcPts val="0"/>
              </a:spcAft>
              <a:buClr>
                <a:srgbClr val="053B8C"/>
              </a:buClr>
              <a:buSzPct val="100000"/>
              <a:buFont typeface="Noto Sans Symbols"/>
              <a:buChar char="❏"/>
            </a:pPr>
            <a:r>
              <a:rPr lang="en-GB" sz="1200" b="0" i="0" u="none" strike="noStrike" cap="none" dirty="0">
                <a:solidFill>
                  <a:srgbClr val="053B8C"/>
                </a:solidFill>
                <a:latin typeface="Arial"/>
                <a:ea typeface="Arial"/>
                <a:cs typeface="Arial"/>
                <a:sym typeface="Arial"/>
              </a:rPr>
              <a:t>Ignore the candidate as everyone had the same chance at the beginning. From you</a:t>
            </a:r>
            <a:r>
              <a:rPr lang="en-GB" sz="1200" dirty="0">
                <a:solidFill>
                  <a:srgbClr val="053B8C"/>
                </a:solidFill>
              </a:rPr>
              <a:t>r point of view, a </a:t>
            </a:r>
            <a:r>
              <a:rPr lang="en-GB" sz="1200" b="0" i="0" u="none" strike="noStrike" cap="none" dirty="0">
                <a:solidFill>
                  <a:srgbClr val="053B8C"/>
                </a:solidFill>
                <a:latin typeface="Arial"/>
                <a:ea typeface="Arial"/>
                <a:cs typeface="Arial"/>
                <a:sym typeface="Arial"/>
              </a:rPr>
              <a:t>fair selection process.</a:t>
            </a:r>
          </a:p>
          <a:p>
            <a:pPr marL="342900" marR="0" lvl="0" indent="-327660" algn="l" rtl="0">
              <a:lnSpc>
                <a:spcPct val="90000"/>
              </a:lnSpc>
              <a:spcBef>
                <a:spcPts val="1000"/>
              </a:spcBef>
              <a:spcAft>
                <a:spcPts val="0"/>
              </a:spcAft>
              <a:buClr>
                <a:srgbClr val="053B8C"/>
              </a:buClr>
              <a:buSzPct val="100000"/>
              <a:buFont typeface="Noto Sans Symbols"/>
              <a:buChar char="❏"/>
            </a:pPr>
            <a:r>
              <a:rPr lang="en-GB" sz="1200" dirty="0">
                <a:solidFill>
                  <a:srgbClr val="053B8C"/>
                </a:solidFill>
              </a:rPr>
              <a:t>You can also t</a:t>
            </a:r>
            <a:r>
              <a:rPr lang="en-GB" sz="1200" b="0" i="0" u="none" strike="noStrike" cap="none" dirty="0">
                <a:solidFill>
                  <a:srgbClr val="053B8C"/>
                </a:solidFill>
                <a:latin typeface="Arial"/>
                <a:ea typeface="Arial"/>
                <a:cs typeface="Arial"/>
                <a:sym typeface="Arial"/>
              </a:rPr>
              <a:t>ake our candidate care option </a:t>
            </a:r>
            <a:r>
              <a:rPr lang="en-GB" sz="1200" dirty="0">
                <a:solidFill>
                  <a:srgbClr val="053B8C"/>
                </a:solidFill>
              </a:rPr>
              <a:t>where w</a:t>
            </a:r>
            <a:r>
              <a:rPr lang="en-GB" sz="1200" b="0" i="0" u="none" strike="noStrike" cap="none" dirty="0">
                <a:solidFill>
                  <a:srgbClr val="053B8C"/>
                </a:solidFill>
                <a:latin typeface="Arial"/>
                <a:ea typeface="Arial"/>
                <a:cs typeface="Arial"/>
                <a:sym typeface="Arial"/>
              </a:rPr>
              <a:t>e can resend tests for you without </a:t>
            </a:r>
            <a:r>
              <a:rPr lang="en-GB" sz="1200" dirty="0">
                <a:solidFill>
                  <a:srgbClr val="053B8C"/>
                </a:solidFill>
              </a:rPr>
              <a:t>further questions. This service has </a:t>
            </a:r>
            <a:r>
              <a:rPr lang="en-GB" sz="1200" b="0" i="0" u="none" strike="noStrike" cap="none" dirty="0">
                <a:solidFill>
                  <a:srgbClr val="053B8C"/>
                </a:solidFill>
                <a:latin typeface="Arial"/>
                <a:ea typeface="Arial"/>
                <a:cs typeface="Arial"/>
                <a:sym typeface="Arial"/>
              </a:rPr>
              <a:t>£7 charge per test</a:t>
            </a:r>
            <a:r>
              <a:rPr lang="en-GB" sz="1200" dirty="0">
                <a:solidFill>
                  <a:srgbClr val="053B8C"/>
                </a:solidFill>
              </a:rPr>
              <a:t> </a:t>
            </a:r>
            <a:r>
              <a:rPr lang="en-GB" sz="1200" b="0" i="0" u="none" strike="noStrike" cap="none" dirty="0">
                <a:solidFill>
                  <a:srgbClr val="053B8C"/>
                </a:solidFill>
                <a:latin typeface="Arial"/>
                <a:ea typeface="Arial"/>
                <a:cs typeface="Arial"/>
                <a:sym typeface="Arial"/>
              </a:rPr>
              <a:t>due to the manual nature of the task.</a:t>
            </a:r>
          </a:p>
          <a:p>
            <a:pPr marL="15240" marR="0" lvl="0" algn="l" rtl="0">
              <a:lnSpc>
                <a:spcPct val="90000"/>
              </a:lnSpc>
              <a:spcBef>
                <a:spcPts val="1000"/>
              </a:spcBef>
              <a:spcAft>
                <a:spcPts val="0"/>
              </a:spcAft>
              <a:buClr>
                <a:srgbClr val="053B8C"/>
              </a:buClr>
              <a:buSzPct val="100000"/>
            </a:pPr>
            <a:br>
              <a:rPr lang="en-GB" sz="1200" b="0" i="0" u="none" strike="noStrike" cap="none" dirty="0">
                <a:solidFill>
                  <a:srgbClr val="053B8C"/>
                </a:solidFill>
                <a:latin typeface="Arial"/>
                <a:ea typeface="Arial"/>
                <a:cs typeface="Arial"/>
                <a:sym typeface="Arial"/>
              </a:rPr>
            </a:br>
            <a:r>
              <a:rPr lang="en-GB" sz="1200" b="0" i="0" u="none" strike="noStrike" cap="none" dirty="0">
                <a:solidFill>
                  <a:srgbClr val="053B8C"/>
                </a:solidFill>
                <a:latin typeface="Arial"/>
                <a:ea typeface="Arial"/>
                <a:cs typeface="Arial"/>
                <a:sym typeface="Arial"/>
              </a:rPr>
              <a:t>Please email us at </a:t>
            </a:r>
            <a:r>
              <a:rPr lang="en-GB" sz="1200" u="sng" dirty="0">
                <a:solidFill>
                  <a:schemeClr val="accent1"/>
                </a:solidFill>
                <a:hlinkClick r:id="rId4"/>
              </a:rPr>
              <a:t>test@recruitment-tests.co.uk</a:t>
            </a:r>
            <a:r>
              <a:rPr lang="en-GB" sz="1200" dirty="0">
                <a:solidFill>
                  <a:srgbClr val="053B8C"/>
                </a:solidFill>
              </a:rPr>
              <a:t> </a:t>
            </a:r>
            <a:r>
              <a:rPr lang="en-GB" sz="1200" b="0" i="0" u="none" strike="noStrike" cap="none" dirty="0">
                <a:solidFill>
                  <a:srgbClr val="053B8C"/>
                </a:solidFill>
                <a:latin typeface="Arial"/>
                <a:ea typeface="Arial"/>
                <a:cs typeface="Arial"/>
                <a:sym typeface="Arial"/>
              </a:rPr>
              <a:t>if you have any</a:t>
            </a:r>
            <a:r>
              <a:rPr lang="en-GB" sz="1200" dirty="0">
                <a:solidFill>
                  <a:srgbClr val="053B8C"/>
                </a:solidFill>
              </a:rPr>
              <a:t> questions regarding candidates trying to cheat.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body" idx="1"/>
          </p:nvPr>
        </p:nvSpPr>
        <p:spPr>
          <a:xfrm>
            <a:off x="1520055" y="2792100"/>
            <a:ext cx="9010294" cy="4065900"/>
          </a:xfrm>
          <a:prstGeom prst="rect">
            <a:avLst/>
          </a:prstGeom>
          <a:noFill/>
          <a:ln>
            <a:noFill/>
          </a:ln>
        </p:spPr>
        <p:txBody>
          <a:bodyPr wrap="square" lIns="91425" tIns="45700" rIns="91425" bIns="45700" anchor="t" anchorCtr="0">
            <a:noAutofit/>
          </a:bodyPr>
          <a:lstStyle/>
          <a:p>
            <a:pPr marL="342900" marR="0" lvl="0" indent="-350012" algn="l" rtl="0">
              <a:lnSpc>
                <a:spcPct val="80000"/>
              </a:lnSpc>
              <a:spcBef>
                <a:spcPts val="1000"/>
              </a:spcBef>
              <a:spcAft>
                <a:spcPts val="0"/>
              </a:spcAft>
              <a:buClr>
                <a:srgbClr val="053B8C"/>
              </a:buClr>
              <a:buSzPct val="100000"/>
              <a:buFont typeface="Noto Sans Symbols"/>
            </a:pPr>
            <a:r>
              <a:rPr lang="en-GB" sz="2000" b="0" i="0" u="none" strike="noStrike" cap="none" dirty="0">
                <a:solidFill>
                  <a:srgbClr val="053B8C"/>
                </a:solidFill>
                <a:latin typeface="Arial"/>
                <a:ea typeface="Arial"/>
                <a:cs typeface="Arial"/>
                <a:sym typeface="Arial"/>
              </a:rPr>
              <a:t>Our questions appear one at a time with no ability to move backwards. More than one question visible on the screen at </a:t>
            </a:r>
            <a:r>
              <a:rPr lang="en-GB" sz="2000" dirty="0">
                <a:solidFill>
                  <a:srgbClr val="053B8C"/>
                </a:solidFill>
              </a:rPr>
              <a:t>one</a:t>
            </a:r>
            <a:r>
              <a:rPr lang="en-GB" sz="2000" b="0" i="0" u="none" strike="noStrike" cap="none" dirty="0">
                <a:solidFill>
                  <a:srgbClr val="053B8C"/>
                </a:solidFill>
                <a:latin typeface="Arial"/>
                <a:ea typeface="Arial"/>
                <a:cs typeface="Arial"/>
                <a:sym typeface="Arial"/>
              </a:rPr>
              <a:t> time and/or the ability to move </a:t>
            </a:r>
            <a:r>
              <a:rPr lang="en-GB" sz="2000" dirty="0">
                <a:solidFill>
                  <a:srgbClr val="053B8C"/>
                </a:solidFill>
              </a:rPr>
              <a:t>forward and backwards </a:t>
            </a:r>
            <a:r>
              <a:rPr lang="en-GB" sz="2000" b="0" i="0" u="none" strike="noStrike" cap="none" dirty="0">
                <a:solidFill>
                  <a:srgbClr val="053B8C"/>
                </a:solidFill>
                <a:latin typeface="Arial"/>
                <a:ea typeface="Arial"/>
                <a:cs typeface="Arial"/>
                <a:sym typeface="Arial"/>
              </a:rPr>
              <a:t>may allow a candidates ‘friend’ to assist with the time pressure . </a:t>
            </a:r>
          </a:p>
          <a:p>
            <a:pPr marL="342900" marR="0" lvl="0" indent="-350012" algn="l" rtl="0">
              <a:lnSpc>
                <a:spcPct val="80000"/>
              </a:lnSpc>
              <a:spcBef>
                <a:spcPts val="1000"/>
              </a:spcBef>
              <a:spcAft>
                <a:spcPts val="0"/>
              </a:spcAft>
              <a:buClr>
                <a:srgbClr val="053B8C"/>
              </a:buClr>
              <a:buSzPct val="100000"/>
              <a:buFont typeface="Noto Sans Symbols"/>
            </a:pPr>
            <a:r>
              <a:rPr lang="en-GB" sz="2000" b="0" i="0" u="none" strike="noStrike" cap="none" dirty="0">
                <a:solidFill>
                  <a:srgbClr val="053B8C"/>
                </a:solidFill>
                <a:latin typeface="Arial"/>
                <a:ea typeface="Arial"/>
                <a:cs typeface="Arial"/>
                <a:sym typeface="Arial"/>
              </a:rPr>
              <a:t>All tests have some time pressure</a:t>
            </a:r>
            <a:r>
              <a:rPr lang="en-GB" sz="2000" dirty="0">
                <a:solidFill>
                  <a:srgbClr val="053B8C"/>
                </a:solidFill>
              </a:rPr>
              <a:t>.</a:t>
            </a:r>
          </a:p>
          <a:p>
            <a:pPr marL="342900" marR="0" lvl="0" indent="-350012" algn="l" rtl="0">
              <a:lnSpc>
                <a:spcPct val="80000"/>
              </a:lnSpc>
              <a:spcBef>
                <a:spcPts val="1000"/>
              </a:spcBef>
              <a:spcAft>
                <a:spcPts val="0"/>
              </a:spcAft>
              <a:buClr>
                <a:srgbClr val="053B8C"/>
              </a:buClr>
              <a:buSzPct val="100000"/>
              <a:buFont typeface="Noto Sans Symbols"/>
            </a:pPr>
            <a:r>
              <a:rPr lang="en-GB" sz="2000" b="0" i="0" u="none" strike="noStrike" cap="none" dirty="0">
                <a:solidFill>
                  <a:srgbClr val="053B8C"/>
                </a:solidFill>
                <a:latin typeface="Arial"/>
                <a:ea typeface="Arial"/>
                <a:cs typeface="Arial"/>
                <a:sym typeface="Arial"/>
              </a:rPr>
              <a:t>All questions are designed such that Google or calculators will not help. </a:t>
            </a:r>
          </a:p>
          <a:p>
            <a:pPr marL="342900" marR="0" lvl="0" indent="-350012" algn="l" rtl="0">
              <a:lnSpc>
                <a:spcPct val="80000"/>
              </a:lnSpc>
              <a:spcBef>
                <a:spcPts val="1000"/>
              </a:spcBef>
              <a:spcAft>
                <a:spcPts val="0"/>
              </a:spcAft>
              <a:buClr>
                <a:srgbClr val="053B8C"/>
              </a:buClr>
              <a:buSzPct val="100000"/>
              <a:buFont typeface="Noto Sans Symbols"/>
            </a:pPr>
            <a:r>
              <a:rPr lang="en-GB" sz="2000" dirty="0">
                <a:solidFill>
                  <a:srgbClr val="053B8C"/>
                </a:solidFill>
              </a:rPr>
              <a:t>Tests can be sent indirect to host in the office on interview day (if physically present).</a:t>
            </a:r>
            <a:endParaRPr lang="en-GB" sz="2000" b="0" i="0" u="none" strike="noStrike" cap="none" dirty="0">
              <a:solidFill>
                <a:srgbClr val="053B8C"/>
              </a:solidFill>
              <a:latin typeface="Arial"/>
              <a:ea typeface="Arial"/>
              <a:cs typeface="Arial"/>
              <a:sym typeface="Arial"/>
            </a:endParaRPr>
          </a:p>
          <a:p>
            <a:pPr marL="342900" marR="0" lvl="0" indent="-350012" algn="l" rtl="0">
              <a:lnSpc>
                <a:spcPct val="80000"/>
              </a:lnSpc>
              <a:spcBef>
                <a:spcPts val="1000"/>
              </a:spcBef>
              <a:spcAft>
                <a:spcPts val="0"/>
              </a:spcAft>
              <a:buClr>
                <a:srgbClr val="053B8C"/>
              </a:buClr>
              <a:buSzPct val="100000"/>
              <a:buFont typeface="Noto Sans Symbols"/>
            </a:pPr>
            <a:r>
              <a:rPr lang="en-GB" sz="2000" b="0" i="0" u="none" strike="noStrike" cap="none" dirty="0">
                <a:solidFill>
                  <a:srgbClr val="053B8C"/>
                </a:solidFill>
                <a:latin typeface="Arial"/>
                <a:ea typeface="Arial"/>
                <a:cs typeface="Arial"/>
                <a:sym typeface="Arial"/>
              </a:rPr>
              <a:t>For some extra cost we in the future offer proctoring</a:t>
            </a:r>
            <a:r>
              <a:rPr lang="en-GB" sz="2000" dirty="0">
                <a:solidFill>
                  <a:srgbClr val="053B8C"/>
                </a:solidFill>
              </a:rPr>
              <a:t> services.</a:t>
            </a:r>
            <a:endParaRPr lang="en-GB" sz="2000" b="0" i="0" u="none" strike="noStrike" cap="none" dirty="0">
              <a:solidFill>
                <a:srgbClr val="053B8C"/>
              </a:solidFill>
              <a:latin typeface="Arial"/>
              <a:ea typeface="Arial"/>
              <a:cs typeface="Arial"/>
              <a:sym typeface="Arial"/>
            </a:endParaRPr>
          </a:p>
        </p:txBody>
      </p:sp>
      <p:pic>
        <p:nvPicPr>
          <p:cNvPr id="308" name="Shape 308"/>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309" name="Shape 309"/>
          <p:cNvSpPr txBox="1">
            <a:spLocks noGrp="1"/>
          </p:cNvSpPr>
          <p:nvPr>
            <p:ph type="title"/>
          </p:nvPr>
        </p:nvSpPr>
        <p:spPr>
          <a:xfrm>
            <a:off x="4246075" y="787200"/>
            <a:ext cx="6673800" cy="1427100"/>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3200" b="0" i="0" u="none" strike="noStrike" cap="none" dirty="0">
                <a:solidFill>
                  <a:srgbClr val="053B8C"/>
                </a:solidFill>
                <a:latin typeface="Arial"/>
                <a:ea typeface="Arial"/>
                <a:cs typeface="Arial"/>
                <a:sym typeface="Arial"/>
              </a:rPr>
              <a:t>Anti Cheating measures (remote)</a:t>
            </a:r>
            <a:br>
              <a:rPr lang="en-GB" sz="3200" b="0" i="0" u="none" strike="noStrike" cap="none" dirty="0">
                <a:solidFill>
                  <a:srgbClr val="053B8C"/>
                </a:solidFill>
                <a:latin typeface="Arial"/>
                <a:ea typeface="Arial"/>
                <a:cs typeface="Arial"/>
                <a:sym typeface="Arial"/>
              </a:rPr>
            </a:br>
            <a:r>
              <a:rPr lang="en-GB" sz="1200" b="0" i="0" u="none" strike="noStrike" cap="none" dirty="0">
                <a:solidFill>
                  <a:srgbClr val="053B8C"/>
                </a:solidFill>
                <a:latin typeface="Arial"/>
                <a:ea typeface="Arial"/>
                <a:cs typeface="Arial"/>
                <a:sym typeface="Arial"/>
              </a:rPr>
              <a:t>Unfortunately a small number of candidates try to cheat in one way or another when taking </a:t>
            </a:r>
            <a:br>
              <a:rPr lang="en-GB" sz="1200" b="0" i="0" u="none" strike="noStrike" cap="none" dirty="0">
                <a:solidFill>
                  <a:srgbClr val="053B8C"/>
                </a:solidFill>
                <a:latin typeface="Arial"/>
                <a:ea typeface="Arial"/>
                <a:cs typeface="Arial"/>
                <a:sym typeface="Arial"/>
              </a:rPr>
            </a:br>
            <a:r>
              <a:rPr lang="en-GB" sz="1200" b="0" i="0" u="none" strike="noStrike" cap="none">
                <a:solidFill>
                  <a:srgbClr val="053B8C"/>
                </a:solidFill>
                <a:latin typeface="Arial"/>
                <a:ea typeface="Arial"/>
                <a:cs typeface="Arial"/>
                <a:sym typeface="Arial"/>
              </a:rPr>
              <a:t>tests remote, unlike some </a:t>
            </a:r>
            <a:r>
              <a:rPr lang="en-GB" sz="1200" b="0" i="0" u="none" strike="noStrike" cap="none" dirty="0">
                <a:solidFill>
                  <a:srgbClr val="053B8C"/>
                </a:solidFill>
                <a:latin typeface="Arial"/>
                <a:ea typeface="Arial"/>
                <a:cs typeface="Arial"/>
                <a:sym typeface="Arial"/>
              </a:rPr>
              <a:t>testing companie</a:t>
            </a:r>
            <a:r>
              <a:rPr lang="en-GB" sz="1200" dirty="0">
                <a:solidFill>
                  <a:srgbClr val="053B8C"/>
                </a:solidFill>
              </a:rPr>
              <a:t>s we have a level </a:t>
            </a:r>
            <a:r>
              <a:rPr lang="en-GB" sz="1200">
                <a:solidFill>
                  <a:srgbClr val="053B8C"/>
                </a:solidFill>
              </a:rPr>
              <a:t>playing field.</a:t>
            </a:r>
            <a:endParaRPr lang="en-GB" sz="1200" b="0" i="0" u="none" strike="noStrike" cap="none" dirty="0">
              <a:solidFill>
                <a:srgbClr val="053B8C"/>
              </a:solidFill>
              <a:latin typeface="Arial"/>
              <a:ea typeface="Arial"/>
              <a:cs typeface="Arial"/>
              <a:sym typeface="Arial"/>
            </a:endParaRPr>
          </a:p>
        </p:txBody>
      </p:sp>
    </p:spTree>
    <p:extLst>
      <p:ext uri="{BB962C8B-B14F-4D97-AF65-F5344CB8AC3E}">
        <p14:creationId xmlns:p14="http://schemas.microsoft.com/office/powerpoint/2010/main" val="1049467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2BFA6-EF23-4C76-B976-8A753EBD24A8}"/>
              </a:ext>
            </a:extLst>
          </p:cNvPr>
          <p:cNvSpPr>
            <a:spLocks noGrp="1"/>
          </p:cNvSpPr>
          <p:nvPr>
            <p:ph type="title"/>
          </p:nvPr>
        </p:nvSpPr>
        <p:spPr>
          <a:xfrm>
            <a:off x="1154952" y="973667"/>
            <a:ext cx="9638943" cy="706964"/>
          </a:xfrm>
        </p:spPr>
        <p:txBody>
          <a:bodyPr/>
          <a:lstStyle/>
          <a:p>
            <a:r>
              <a:rPr lang="en-US" dirty="0">
                <a:solidFill>
                  <a:schemeClr val="accent1"/>
                </a:solidFill>
              </a:rPr>
              <a:t>Copy test link to candidate if email not found.</a:t>
            </a:r>
            <a:endParaRPr lang="en-GB" dirty="0">
              <a:solidFill>
                <a:schemeClr val="accent1"/>
              </a:solidFill>
            </a:endParaRPr>
          </a:p>
        </p:txBody>
      </p:sp>
      <p:pic>
        <p:nvPicPr>
          <p:cNvPr id="5" name="Picture 4">
            <a:extLst>
              <a:ext uri="{FF2B5EF4-FFF2-40B4-BE49-F238E27FC236}">
                <a16:creationId xmlns:a16="http://schemas.microsoft.com/office/drawing/2014/main" id="{A7BFC95D-6D3F-4C2D-85CB-FC38B8CBF137}"/>
              </a:ext>
            </a:extLst>
          </p:cNvPr>
          <p:cNvPicPr>
            <a:picLocks noChangeAspect="1"/>
          </p:cNvPicPr>
          <p:nvPr/>
        </p:nvPicPr>
        <p:blipFill>
          <a:blip r:embed="rId2"/>
          <a:stretch>
            <a:fillRect/>
          </a:stretch>
        </p:blipFill>
        <p:spPr>
          <a:xfrm>
            <a:off x="1709531" y="2512500"/>
            <a:ext cx="8534826" cy="3928056"/>
          </a:xfrm>
          <a:prstGeom prst="rect">
            <a:avLst/>
          </a:prstGeom>
        </p:spPr>
      </p:pic>
    </p:spTree>
    <p:extLst>
      <p:ext uri="{BB962C8B-B14F-4D97-AF65-F5344CB8AC3E}">
        <p14:creationId xmlns:p14="http://schemas.microsoft.com/office/powerpoint/2010/main" val="2681802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07024-6CFB-47C0-B106-8852EE32E400}"/>
              </a:ext>
            </a:extLst>
          </p:cNvPr>
          <p:cNvSpPr>
            <a:spLocks noGrp="1"/>
          </p:cNvSpPr>
          <p:nvPr>
            <p:ph type="title"/>
          </p:nvPr>
        </p:nvSpPr>
        <p:spPr/>
        <p:txBody>
          <a:bodyPr/>
          <a:lstStyle/>
          <a:p>
            <a:r>
              <a:rPr lang="en-US" dirty="0">
                <a:solidFill>
                  <a:schemeClr val="accent1"/>
                </a:solidFill>
              </a:rPr>
              <a:t>Copy PDF results and downloadable table</a:t>
            </a:r>
            <a:endParaRPr lang="en-GB" dirty="0">
              <a:solidFill>
                <a:schemeClr val="accent1"/>
              </a:solidFill>
            </a:endParaRPr>
          </a:p>
        </p:txBody>
      </p:sp>
      <p:pic>
        <p:nvPicPr>
          <p:cNvPr id="5" name="Picture 4">
            <a:extLst>
              <a:ext uri="{FF2B5EF4-FFF2-40B4-BE49-F238E27FC236}">
                <a16:creationId xmlns:a16="http://schemas.microsoft.com/office/drawing/2014/main" id="{50950037-D51D-4DDB-A550-8DEF92121249}"/>
              </a:ext>
            </a:extLst>
          </p:cNvPr>
          <p:cNvPicPr>
            <a:picLocks noChangeAspect="1"/>
          </p:cNvPicPr>
          <p:nvPr/>
        </p:nvPicPr>
        <p:blipFill>
          <a:blip r:embed="rId2"/>
          <a:stretch>
            <a:fillRect/>
          </a:stretch>
        </p:blipFill>
        <p:spPr>
          <a:xfrm>
            <a:off x="954158" y="2565393"/>
            <a:ext cx="10515600" cy="3862740"/>
          </a:xfrm>
          <a:prstGeom prst="rect">
            <a:avLst/>
          </a:prstGeom>
        </p:spPr>
      </p:pic>
    </p:spTree>
    <p:extLst>
      <p:ext uri="{BB962C8B-B14F-4D97-AF65-F5344CB8AC3E}">
        <p14:creationId xmlns:p14="http://schemas.microsoft.com/office/powerpoint/2010/main" val="3247495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1224904" y="2256066"/>
            <a:ext cx="9903571" cy="1822513"/>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GB" sz="2400" b="0" i="0" u="none" strike="noStrike" cap="none" dirty="0">
                <a:solidFill>
                  <a:srgbClr val="053B8C"/>
                </a:solidFill>
                <a:latin typeface="Arial"/>
                <a:ea typeface="Arial"/>
                <a:cs typeface="Arial"/>
                <a:sym typeface="Arial"/>
              </a:rPr>
              <a:t>If you would prefer your candidates to take the test in your office (e.g. Assessment Centre) rather tha</a:t>
            </a:r>
            <a:r>
              <a:rPr lang="en-GB" sz="2400" dirty="0">
                <a:solidFill>
                  <a:srgbClr val="053B8C"/>
                </a:solidFill>
              </a:rPr>
              <a:t>n at home you can send ‘indirect’ by choosing your spare office computer email address inbox and the candidates name. The candidate sits at that computer and opens the one test one email and click the link</a:t>
            </a:r>
            <a:r>
              <a:rPr lang="en-GB" sz="2400" b="0" i="0" u="none" strike="noStrike" cap="none" dirty="0">
                <a:solidFill>
                  <a:srgbClr val="053B8C"/>
                </a:solidFill>
                <a:latin typeface="Arial"/>
                <a:ea typeface="Arial"/>
                <a:cs typeface="Arial"/>
                <a:sym typeface="Arial"/>
              </a:rPr>
              <a:t> when ready to start the test.</a:t>
            </a:r>
          </a:p>
        </p:txBody>
      </p:sp>
      <p:pic>
        <p:nvPicPr>
          <p:cNvPr id="300" name="Shape 300"/>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301" name="Shape 301"/>
          <p:cNvSpPr txBox="1"/>
          <p:nvPr/>
        </p:nvSpPr>
        <p:spPr>
          <a:xfrm>
            <a:off x="1058000" y="5056925"/>
            <a:ext cx="9572100" cy="976200"/>
          </a:xfrm>
          <a:prstGeom prst="rect">
            <a:avLst/>
          </a:prstGeom>
          <a:noFill/>
          <a:ln>
            <a:noFill/>
          </a:ln>
        </p:spPr>
        <p:txBody>
          <a:bodyPr wrap="square" lIns="91425" tIns="91425" rIns="91425" bIns="91425" anchor="t" anchorCtr="0">
            <a:noAutofit/>
          </a:bodyPr>
          <a:lstStyle/>
          <a:p>
            <a:pPr marL="457200" lvl="0" indent="-228600">
              <a:spcBef>
                <a:spcPts val="0"/>
              </a:spcBef>
              <a:buClr>
                <a:schemeClr val="accent2"/>
              </a:buClr>
              <a:buChar char="❏"/>
            </a:pPr>
            <a:r>
              <a:rPr lang="en-US" dirty="0">
                <a:solidFill>
                  <a:srgbClr val="0070C0"/>
                </a:solidFill>
              </a:rPr>
              <a:t>The results area will show names as well as email </a:t>
            </a:r>
          </a:p>
          <a:p>
            <a:pPr marL="457200" lvl="0" indent="-228600">
              <a:spcBef>
                <a:spcPts val="0"/>
              </a:spcBef>
              <a:buClr>
                <a:schemeClr val="accent2"/>
              </a:buClr>
              <a:buChar char="❏"/>
            </a:pPr>
            <a:r>
              <a:rPr lang="en-US" dirty="0">
                <a:solidFill>
                  <a:srgbClr val="0070C0"/>
                </a:solidFill>
              </a:rPr>
              <a:t>Please be careful to complete the candidate's name to identify the test later</a:t>
            </a:r>
          </a:p>
          <a:p>
            <a:pPr marL="457200" lvl="0" indent="-228600">
              <a:spcBef>
                <a:spcPts val="0"/>
              </a:spcBef>
              <a:buClr>
                <a:schemeClr val="accent2"/>
              </a:buClr>
              <a:buChar char="❏"/>
            </a:pPr>
            <a:r>
              <a:rPr lang="en-US" dirty="0">
                <a:solidFill>
                  <a:srgbClr val="0070C0"/>
                </a:solidFill>
              </a:rPr>
              <a:t>Please note only one candidate at a time using this indirect method but the form stays completed after the test is sent to allow for a quick edit and resend to a different candidate name </a:t>
            </a:r>
            <a:endParaRPr lang="en-GB" dirty="0">
              <a:solidFill>
                <a:srgbClr val="0070C0"/>
              </a:solidFill>
            </a:endParaRPr>
          </a:p>
        </p:txBody>
      </p:sp>
    </p:spTree>
    <p:extLst>
      <p:ext uri="{BB962C8B-B14F-4D97-AF65-F5344CB8AC3E}">
        <p14:creationId xmlns:p14="http://schemas.microsoft.com/office/powerpoint/2010/main" val="528085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Shape 315"/>
          <p:cNvPicPr preferRelativeResize="0"/>
          <p:nvPr/>
        </p:nvPicPr>
        <p:blipFill rotWithShape="1">
          <a:blip r:embed="rId3">
            <a:alphaModFix/>
          </a:blip>
          <a:srcRect/>
          <a:stretch/>
        </p:blipFill>
        <p:spPr>
          <a:xfrm>
            <a:off x="8630639" y="5472867"/>
            <a:ext cx="2390775" cy="638174"/>
          </a:xfrm>
          <a:prstGeom prst="rect">
            <a:avLst/>
          </a:prstGeom>
          <a:noFill/>
          <a:ln>
            <a:noFill/>
          </a:ln>
        </p:spPr>
      </p:pic>
      <p:sp>
        <p:nvSpPr>
          <p:cNvPr id="316" name="Shape 316"/>
          <p:cNvSpPr txBox="1"/>
          <p:nvPr/>
        </p:nvSpPr>
        <p:spPr>
          <a:xfrm>
            <a:off x="393476" y="896741"/>
            <a:ext cx="9855423" cy="4576127"/>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accent1"/>
              </a:buClr>
              <a:buSzPct val="79999"/>
              <a:buFont typeface="Noto Sans Symbols"/>
              <a:buChar char="❏"/>
            </a:pPr>
            <a:r>
              <a:rPr lang="en-GB" sz="1800" b="0" i="0" u="sng" strike="noStrike" cap="none" dirty="0">
                <a:solidFill>
                  <a:srgbClr val="3F3F3F"/>
                </a:solidFill>
                <a:latin typeface="Arial"/>
                <a:ea typeface="Arial"/>
                <a:cs typeface="Arial"/>
                <a:sym typeface="Arial"/>
              </a:rPr>
              <a:t>Q&amp;A – Some clients have asked us the following questions</a:t>
            </a:r>
            <a:r>
              <a:rPr lang="en-GB" sz="1800" u="sng" dirty="0">
                <a:solidFill>
                  <a:srgbClr val="3F3F3F"/>
                </a:solidFill>
              </a:rPr>
              <a:t>, </a:t>
            </a:r>
            <a:r>
              <a:rPr lang="en-GB" sz="1800" b="0" i="0" u="sng" strike="noStrike" cap="none" dirty="0">
                <a:solidFill>
                  <a:srgbClr val="3F3F3F"/>
                </a:solidFill>
                <a:latin typeface="Arial"/>
                <a:ea typeface="Arial"/>
                <a:cs typeface="Arial"/>
                <a:sym typeface="Arial"/>
              </a:rPr>
              <a:t>the answers may help you too</a:t>
            </a:r>
            <a:r>
              <a:rPr lang="en-GB" sz="1800" u="sng" dirty="0">
                <a:solidFill>
                  <a:srgbClr val="3F3F3F"/>
                </a:solidFill>
              </a:rPr>
              <a:t>:</a:t>
            </a:r>
          </a:p>
          <a:p>
            <a:pPr marL="342900" marR="0" lvl="0" indent="-350520" algn="l" rtl="0">
              <a:spcBef>
                <a:spcPts val="1000"/>
              </a:spcBef>
              <a:spcAft>
                <a:spcPts val="0"/>
              </a:spcAft>
              <a:buClr>
                <a:srgbClr val="053B8C"/>
              </a:buClr>
              <a:buFont typeface="Noto Sans Symbols"/>
              <a:buChar char="❏"/>
            </a:pPr>
            <a:r>
              <a:rPr lang="en-GB" b="0" i="0" u="none" strike="noStrike" cap="none" dirty="0">
                <a:solidFill>
                  <a:srgbClr val="053B8C"/>
                </a:solidFill>
                <a:latin typeface="Arial"/>
                <a:ea typeface="Arial"/>
                <a:cs typeface="Arial"/>
                <a:sym typeface="Arial"/>
              </a:rPr>
              <a:t>Q</a:t>
            </a:r>
            <a:r>
              <a:rPr lang="en-GB" dirty="0">
                <a:solidFill>
                  <a:srgbClr val="053B8C"/>
                </a:solidFill>
              </a:rPr>
              <a:t>:</a:t>
            </a:r>
            <a:r>
              <a:rPr lang="en-GB" b="0" i="0" u="none" strike="noStrike" cap="none" dirty="0">
                <a:solidFill>
                  <a:srgbClr val="053B8C"/>
                </a:solidFill>
                <a:latin typeface="Arial"/>
                <a:ea typeface="Arial"/>
                <a:cs typeface="Arial"/>
                <a:sym typeface="Arial"/>
              </a:rPr>
              <a:t> Do emails go to direct to candidates or </a:t>
            </a:r>
            <a:r>
              <a:rPr lang="en-GB" dirty="0">
                <a:solidFill>
                  <a:srgbClr val="053B8C"/>
                </a:solidFill>
              </a:rPr>
              <a:t>us, </a:t>
            </a:r>
            <a:r>
              <a:rPr lang="en-GB" b="0" i="0" u="none" strike="noStrike" cap="none" dirty="0">
                <a:solidFill>
                  <a:srgbClr val="053B8C"/>
                </a:solidFill>
                <a:latin typeface="Arial"/>
                <a:ea typeface="Arial"/>
                <a:cs typeface="Arial"/>
                <a:sym typeface="Arial"/>
              </a:rPr>
              <a:t>the recruiting company?</a:t>
            </a:r>
          </a:p>
          <a:p>
            <a:pPr marL="914400" marR="0" lvl="1" indent="-228600" algn="l" rtl="0">
              <a:spcBef>
                <a:spcPts val="1000"/>
              </a:spcBef>
              <a:spcAft>
                <a:spcPts val="0"/>
              </a:spcAft>
              <a:buClr>
                <a:schemeClr val="accent2"/>
              </a:buClr>
              <a:buFont typeface="Noto Sans Symbols"/>
              <a:buChar char="❏"/>
            </a:pPr>
            <a:r>
              <a:rPr lang="en-GB" b="0" i="0" u="none" strike="noStrike" cap="none" dirty="0">
                <a:solidFill>
                  <a:schemeClr val="accent2"/>
                </a:solidFill>
                <a:latin typeface="Arial"/>
                <a:ea typeface="Arial"/>
                <a:cs typeface="Arial"/>
                <a:sym typeface="Arial"/>
              </a:rPr>
              <a:t>A</a:t>
            </a:r>
            <a:r>
              <a:rPr lang="en-GB" dirty="0">
                <a:solidFill>
                  <a:schemeClr val="accent2"/>
                </a:solidFill>
              </a:rPr>
              <a:t>:</a:t>
            </a:r>
            <a:r>
              <a:rPr lang="en-GB" b="0" i="0" u="none" strike="noStrike" cap="none" dirty="0">
                <a:solidFill>
                  <a:schemeClr val="accent2"/>
                </a:solidFill>
                <a:latin typeface="Arial"/>
                <a:ea typeface="Arial"/>
                <a:cs typeface="Arial"/>
                <a:sym typeface="Arial"/>
              </a:rPr>
              <a:t> </a:t>
            </a:r>
            <a:r>
              <a:rPr lang="en-GB" dirty="0">
                <a:solidFill>
                  <a:schemeClr val="accent2"/>
                </a:solidFill>
              </a:rPr>
              <a:t>The c</a:t>
            </a:r>
            <a:r>
              <a:rPr lang="en-GB" b="0" i="0" u="none" strike="noStrike" cap="none" dirty="0">
                <a:solidFill>
                  <a:schemeClr val="accent2"/>
                </a:solidFill>
                <a:latin typeface="Arial"/>
                <a:ea typeface="Arial"/>
                <a:cs typeface="Arial"/>
                <a:sym typeface="Arial"/>
              </a:rPr>
              <a:t>andidate receives email log in link from test@recruitment-tests.co.uk </a:t>
            </a:r>
          </a:p>
          <a:p>
            <a:pPr marL="342900" marR="0" lvl="0" indent="-350520" algn="l" rtl="0">
              <a:spcBef>
                <a:spcPts val="1000"/>
              </a:spcBef>
              <a:spcAft>
                <a:spcPts val="0"/>
              </a:spcAft>
              <a:buClr>
                <a:srgbClr val="053B8C"/>
              </a:buClr>
              <a:buFont typeface="Noto Sans Symbols"/>
              <a:buChar char="❏"/>
            </a:pPr>
            <a:r>
              <a:rPr lang="en-GB" b="0" i="0" u="none" strike="noStrike" cap="none" dirty="0">
                <a:solidFill>
                  <a:srgbClr val="053B8C"/>
                </a:solidFill>
                <a:latin typeface="Arial"/>
                <a:ea typeface="Arial"/>
                <a:cs typeface="Arial"/>
                <a:sym typeface="Arial"/>
              </a:rPr>
              <a:t>Q</a:t>
            </a:r>
            <a:r>
              <a:rPr lang="en-GB" dirty="0">
                <a:solidFill>
                  <a:srgbClr val="053B8C"/>
                </a:solidFill>
              </a:rPr>
              <a:t>:</a:t>
            </a:r>
            <a:r>
              <a:rPr lang="en-GB" b="0" i="0" u="none" strike="noStrike" cap="none" dirty="0">
                <a:solidFill>
                  <a:srgbClr val="053B8C"/>
                </a:solidFill>
                <a:latin typeface="Arial"/>
                <a:ea typeface="Arial"/>
                <a:cs typeface="Arial"/>
                <a:sym typeface="Arial"/>
              </a:rPr>
              <a:t> Do we need to notify the candidate about a test they</a:t>
            </a:r>
            <a:r>
              <a:rPr lang="en-GB" dirty="0">
                <a:solidFill>
                  <a:srgbClr val="053B8C"/>
                </a:solidFill>
              </a:rPr>
              <a:t> need to take? </a:t>
            </a:r>
          </a:p>
          <a:p>
            <a:pPr marL="914400" marR="0" lvl="1" indent="-228600" algn="l" rtl="0">
              <a:spcBef>
                <a:spcPts val="1000"/>
              </a:spcBef>
              <a:spcAft>
                <a:spcPts val="0"/>
              </a:spcAft>
              <a:buClr>
                <a:schemeClr val="accent2"/>
              </a:buClr>
              <a:buFont typeface="Noto Sans Symbols"/>
              <a:buChar char="❏"/>
            </a:pPr>
            <a:r>
              <a:rPr lang="en-GB" b="0" i="0" u="none" strike="noStrike" cap="none" dirty="0">
                <a:solidFill>
                  <a:schemeClr val="accent2"/>
                </a:solidFill>
                <a:latin typeface="Arial"/>
                <a:ea typeface="Arial"/>
                <a:cs typeface="Arial"/>
                <a:sym typeface="Arial"/>
              </a:rPr>
              <a:t>A</a:t>
            </a:r>
            <a:r>
              <a:rPr lang="en-GB" dirty="0">
                <a:solidFill>
                  <a:schemeClr val="accent2"/>
                </a:solidFill>
              </a:rPr>
              <a:t>:</a:t>
            </a:r>
            <a:r>
              <a:rPr lang="en-GB" b="0" i="0" u="none" strike="noStrike" cap="none" dirty="0">
                <a:solidFill>
                  <a:schemeClr val="accent2"/>
                </a:solidFill>
                <a:latin typeface="Arial"/>
                <a:ea typeface="Arial"/>
                <a:cs typeface="Arial"/>
                <a:sym typeface="Arial"/>
              </a:rPr>
              <a:t> Candidate will recei</a:t>
            </a:r>
            <a:r>
              <a:rPr lang="en-GB" dirty="0">
                <a:solidFill>
                  <a:schemeClr val="accent2"/>
                </a:solidFill>
              </a:rPr>
              <a:t>ve an email once you send out the test but it doesn’t harm to ask them to look out for an email in case it lands in their SPAM box for instance.</a:t>
            </a:r>
          </a:p>
          <a:p>
            <a:pPr marL="342900" marR="0" lvl="0" indent="-350520" algn="l" rtl="0">
              <a:spcBef>
                <a:spcPts val="1000"/>
              </a:spcBef>
              <a:spcAft>
                <a:spcPts val="0"/>
              </a:spcAft>
              <a:buClr>
                <a:srgbClr val="053B8C"/>
              </a:buClr>
              <a:buFont typeface="Noto Sans Symbols"/>
              <a:buChar char="❏"/>
            </a:pPr>
            <a:r>
              <a:rPr lang="en-GB" b="0" i="0" u="none" strike="noStrike" cap="none" dirty="0">
                <a:solidFill>
                  <a:srgbClr val="053B8C"/>
                </a:solidFill>
                <a:latin typeface="Arial"/>
                <a:ea typeface="Arial"/>
                <a:cs typeface="Arial"/>
                <a:sym typeface="Arial"/>
              </a:rPr>
              <a:t>Q</a:t>
            </a:r>
            <a:r>
              <a:rPr lang="en-GB" dirty="0">
                <a:solidFill>
                  <a:srgbClr val="053B8C"/>
                </a:solidFill>
              </a:rPr>
              <a:t>:</a:t>
            </a:r>
            <a:r>
              <a:rPr lang="en-GB" b="0" i="0" u="none" strike="noStrike" cap="none" dirty="0">
                <a:solidFill>
                  <a:srgbClr val="053B8C"/>
                </a:solidFill>
                <a:latin typeface="Arial"/>
                <a:ea typeface="Arial"/>
                <a:cs typeface="Arial"/>
                <a:sym typeface="Arial"/>
              </a:rPr>
              <a:t> Do I have an option for the candidate not to receive the test results?</a:t>
            </a:r>
          </a:p>
          <a:p>
            <a:pPr marL="914400" marR="0" lvl="1" indent="-228600" algn="l" rtl="0">
              <a:spcBef>
                <a:spcPts val="1000"/>
              </a:spcBef>
              <a:spcAft>
                <a:spcPts val="0"/>
              </a:spcAft>
              <a:buClr>
                <a:schemeClr val="accent2"/>
              </a:buClr>
              <a:buFont typeface="Noto Sans Symbols"/>
              <a:buChar char="❏"/>
            </a:pPr>
            <a:r>
              <a:rPr lang="en-GB" b="0" i="0" u="none" strike="noStrike" cap="none" dirty="0">
                <a:solidFill>
                  <a:schemeClr val="accent2"/>
                </a:solidFill>
                <a:latin typeface="Arial"/>
                <a:ea typeface="Arial"/>
                <a:cs typeface="Arial"/>
                <a:sym typeface="Arial"/>
              </a:rPr>
              <a:t>A</a:t>
            </a:r>
            <a:r>
              <a:rPr lang="en-GB" dirty="0">
                <a:solidFill>
                  <a:schemeClr val="accent2"/>
                </a:solidFill>
              </a:rPr>
              <a:t>:</a:t>
            </a:r>
            <a:r>
              <a:rPr lang="en-GB" b="0" i="0" u="none" strike="noStrike" cap="none" dirty="0">
                <a:solidFill>
                  <a:schemeClr val="accent2"/>
                </a:solidFill>
                <a:latin typeface="Arial"/>
                <a:ea typeface="Arial"/>
                <a:cs typeface="Arial"/>
                <a:sym typeface="Arial"/>
              </a:rPr>
              <a:t> Yes you have an option to switch off the </a:t>
            </a:r>
            <a:r>
              <a:rPr lang="en-GB" dirty="0">
                <a:solidFill>
                  <a:schemeClr val="accent2"/>
                </a:solidFill>
              </a:rPr>
              <a:t>‘candidate receives the test results’ when sending the tests</a:t>
            </a:r>
            <a:r>
              <a:rPr lang="en-GB" b="0" i="0" u="none" strike="noStrike" cap="none" dirty="0">
                <a:solidFill>
                  <a:schemeClr val="accent2"/>
                </a:solidFill>
                <a:latin typeface="Arial"/>
                <a:ea typeface="Arial"/>
                <a:cs typeface="Arial"/>
                <a:sym typeface="Arial"/>
              </a:rPr>
              <a:t>. </a:t>
            </a:r>
          </a:p>
          <a:p>
            <a:pPr marL="342900" marR="0" lvl="0" indent="-350520" algn="l" rtl="0">
              <a:spcBef>
                <a:spcPts val="1000"/>
              </a:spcBef>
              <a:spcAft>
                <a:spcPts val="0"/>
              </a:spcAft>
              <a:buClr>
                <a:srgbClr val="053B8C"/>
              </a:buClr>
              <a:buFont typeface="Noto Sans Symbols"/>
              <a:buChar char="❏"/>
            </a:pPr>
            <a:r>
              <a:rPr lang="en-GB" b="0" i="0" u="none" strike="noStrike" cap="none" dirty="0">
                <a:solidFill>
                  <a:srgbClr val="053B8C"/>
                </a:solidFill>
                <a:latin typeface="Arial"/>
                <a:ea typeface="Arial"/>
                <a:cs typeface="Arial"/>
                <a:sym typeface="Arial"/>
              </a:rPr>
              <a:t>Q</a:t>
            </a:r>
            <a:r>
              <a:rPr lang="en-GB" dirty="0">
                <a:solidFill>
                  <a:srgbClr val="053B8C"/>
                </a:solidFill>
              </a:rPr>
              <a:t>:</a:t>
            </a:r>
            <a:r>
              <a:rPr lang="en-GB" b="0" i="0" u="none" strike="noStrike" cap="none" dirty="0">
                <a:solidFill>
                  <a:srgbClr val="053B8C"/>
                </a:solidFill>
                <a:latin typeface="Arial"/>
                <a:ea typeface="Arial"/>
                <a:cs typeface="Arial"/>
                <a:sym typeface="Arial"/>
              </a:rPr>
              <a:t> What if I prefer not to receive all candidate test results </a:t>
            </a:r>
            <a:r>
              <a:rPr lang="en-GB" dirty="0">
                <a:solidFill>
                  <a:srgbClr val="053B8C"/>
                </a:solidFill>
              </a:rPr>
              <a:t>to</a:t>
            </a:r>
            <a:r>
              <a:rPr lang="en-GB" b="0" i="0" u="none" strike="noStrike" cap="none" dirty="0">
                <a:solidFill>
                  <a:srgbClr val="053B8C"/>
                </a:solidFill>
                <a:latin typeface="Arial"/>
                <a:ea typeface="Arial"/>
                <a:cs typeface="Arial"/>
                <a:sym typeface="Arial"/>
              </a:rPr>
              <a:t> my email?</a:t>
            </a:r>
          </a:p>
          <a:p>
            <a:pPr marL="914400" marR="0" lvl="1" indent="-228600" algn="l" rtl="0">
              <a:spcBef>
                <a:spcPts val="1000"/>
              </a:spcBef>
              <a:spcAft>
                <a:spcPts val="0"/>
              </a:spcAft>
              <a:buClr>
                <a:schemeClr val="accent2"/>
              </a:buClr>
              <a:buFont typeface="Noto Sans Symbols"/>
              <a:buChar char="❏"/>
            </a:pPr>
            <a:r>
              <a:rPr lang="en-GB" b="0" i="0" u="none" strike="noStrike" cap="none" dirty="0">
                <a:solidFill>
                  <a:schemeClr val="accent2"/>
                </a:solidFill>
                <a:latin typeface="Arial"/>
                <a:ea typeface="Arial"/>
                <a:cs typeface="Arial"/>
                <a:sym typeface="Arial"/>
              </a:rPr>
              <a:t>A</a:t>
            </a:r>
            <a:r>
              <a:rPr lang="en-GB" dirty="0">
                <a:solidFill>
                  <a:schemeClr val="accent2"/>
                </a:solidFill>
              </a:rPr>
              <a:t>:</a:t>
            </a:r>
            <a:r>
              <a:rPr lang="en-GB" b="0" i="0" u="none" strike="noStrike" cap="none" dirty="0">
                <a:solidFill>
                  <a:schemeClr val="accent2"/>
                </a:solidFill>
                <a:latin typeface="Arial"/>
                <a:ea typeface="Arial"/>
                <a:cs typeface="Arial"/>
                <a:sym typeface="Arial"/>
              </a:rPr>
              <a:t>  You can simply </a:t>
            </a:r>
            <a:r>
              <a:rPr lang="en-GB" dirty="0">
                <a:solidFill>
                  <a:schemeClr val="accent2"/>
                </a:solidFill>
              </a:rPr>
              <a:t>insert </a:t>
            </a:r>
            <a:r>
              <a:rPr lang="en-GB" u="sng" dirty="0">
                <a:solidFill>
                  <a:schemeClr val="hlink"/>
                </a:solidFill>
                <a:hlinkClick r:id="rId4"/>
              </a:rPr>
              <a:t>test@recruitment-tests.co.uk</a:t>
            </a:r>
            <a:r>
              <a:rPr lang="en-GB" dirty="0">
                <a:solidFill>
                  <a:schemeClr val="accent2"/>
                </a:solidFill>
              </a:rPr>
              <a:t> in the test </a:t>
            </a:r>
            <a:r>
              <a:rPr lang="en-GB" b="0" i="0" u="none" strike="noStrike" cap="none" dirty="0">
                <a:solidFill>
                  <a:schemeClr val="accent2"/>
                </a:solidFill>
                <a:latin typeface="Arial"/>
                <a:ea typeface="Arial"/>
                <a:cs typeface="Arial"/>
                <a:sym typeface="Arial"/>
              </a:rPr>
              <a:t>results email address and pick up results in the test results table on the testing portal instead</a:t>
            </a:r>
            <a:r>
              <a:rPr lang="en-GB" dirty="0">
                <a:solidFill>
                  <a:schemeClr val="accent2"/>
                </a:solidFill>
              </a:rPr>
              <a:t>. You can then also </a:t>
            </a:r>
            <a:r>
              <a:rPr lang="en-GB" b="0" i="0" u="none" strike="noStrike" cap="none" dirty="0">
                <a:solidFill>
                  <a:schemeClr val="accent2"/>
                </a:solidFill>
                <a:latin typeface="Arial"/>
                <a:ea typeface="Arial"/>
                <a:cs typeface="Arial"/>
                <a:sym typeface="Arial"/>
              </a:rPr>
              <a:t>download all results to a spreadsheet.</a:t>
            </a:r>
          </a:p>
          <a:p>
            <a:pPr marL="342900" marR="0" lvl="0" indent="-350520" algn="l" rtl="0">
              <a:spcBef>
                <a:spcPts val="1000"/>
              </a:spcBef>
              <a:spcAft>
                <a:spcPts val="0"/>
              </a:spcAft>
              <a:buClr>
                <a:srgbClr val="053B8C"/>
              </a:buClr>
              <a:buFont typeface="Noto Sans Symbols"/>
              <a:buChar char="❏"/>
            </a:pPr>
            <a:r>
              <a:rPr lang="en-GB" b="0" i="0" u="none" strike="noStrike" cap="none" dirty="0">
                <a:solidFill>
                  <a:srgbClr val="053B8C"/>
                </a:solidFill>
                <a:latin typeface="Arial"/>
                <a:ea typeface="Arial"/>
                <a:cs typeface="Arial"/>
                <a:sym typeface="Arial"/>
              </a:rPr>
              <a:t>Q</a:t>
            </a:r>
            <a:r>
              <a:rPr lang="en-GB" dirty="0">
                <a:solidFill>
                  <a:srgbClr val="053B8C"/>
                </a:solidFill>
              </a:rPr>
              <a:t>:</a:t>
            </a:r>
            <a:r>
              <a:rPr lang="en-GB" b="0" i="0" u="none" strike="noStrike" cap="none" dirty="0">
                <a:solidFill>
                  <a:srgbClr val="053B8C"/>
                </a:solidFill>
                <a:latin typeface="Arial"/>
                <a:ea typeface="Arial"/>
                <a:cs typeface="Arial"/>
                <a:sym typeface="Arial"/>
              </a:rPr>
              <a:t> If we send a batch to candidates can we close the test at a particular time on a certain day?</a:t>
            </a:r>
          </a:p>
          <a:p>
            <a:pPr marL="914400" marR="0" lvl="1" indent="-317500" algn="l" rtl="0">
              <a:spcBef>
                <a:spcPts val="1000"/>
              </a:spcBef>
              <a:spcAft>
                <a:spcPts val="0"/>
              </a:spcAft>
              <a:buClr>
                <a:schemeClr val="accent2"/>
              </a:buClr>
              <a:buFont typeface="Noto Sans Symbols"/>
              <a:buChar char="❏"/>
            </a:pPr>
            <a:r>
              <a:rPr lang="en-GB" b="0" i="0" u="none" strike="noStrike" cap="none" dirty="0">
                <a:solidFill>
                  <a:schemeClr val="accent2"/>
                </a:solidFill>
                <a:latin typeface="Arial"/>
                <a:ea typeface="Arial"/>
                <a:cs typeface="Arial"/>
                <a:sym typeface="Arial"/>
              </a:rPr>
              <a:t>A. Yes there are two ways of doing this: you either </a:t>
            </a:r>
            <a:br>
              <a:rPr lang="en-GB" b="0" i="0" u="none" strike="noStrike" cap="none" dirty="0">
                <a:solidFill>
                  <a:schemeClr val="accent2"/>
                </a:solidFill>
                <a:latin typeface="Arial"/>
                <a:ea typeface="Arial"/>
                <a:cs typeface="Arial"/>
                <a:sym typeface="Arial"/>
              </a:rPr>
            </a:br>
            <a:r>
              <a:rPr lang="en-GB" b="0" i="0" u="none" strike="noStrike" cap="none" dirty="0">
                <a:solidFill>
                  <a:schemeClr val="accent2"/>
                </a:solidFill>
                <a:latin typeface="Arial"/>
                <a:ea typeface="Arial"/>
                <a:cs typeface="Arial"/>
                <a:sym typeface="Arial"/>
              </a:rPr>
              <a:t>1) </a:t>
            </a:r>
            <a:r>
              <a:rPr lang="en-GB" dirty="0">
                <a:solidFill>
                  <a:schemeClr val="accent2"/>
                </a:solidFill>
              </a:rPr>
              <a:t>G</a:t>
            </a:r>
            <a:r>
              <a:rPr lang="en-GB" b="0" i="0" u="none" strike="noStrike" cap="none" dirty="0">
                <a:solidFill>
                  <a:schemeClr val="accent2"/>
                </a:solidFill>
                <a:latin typeface="Arial"/>
                <a:ea typeface="Arial"/>
                <a:cs typeface="Arial"/>
                <a:sym typeface="Arial"/>
              </a:rPr>
              <a:t>o to </a:t>
            </a:r>
            <a:r>
              <a:rPr lang="en-GB" dirty="0">
                <a:solidFill>
                  <a:schemeClr val="accent2"/>
                </a:solidFill>
              </a:rPr>
              <a:t>‘</a:t>
            </a:r>
            <a:r>
              <a:rPr lang="en-GB" b="0" i="0" u="none" strike="noStrike" cap="none" dirty="0">
                <a:solidFill>
                  <a:schemeClr val="accent2"/>
                </a:solidFill>
                <a:latin typeface="Arial"/>
                <a:ea typeface="Arial"/>
                <a:cs typeface="Arial"/>
                <a:sym typeface="Arial"/>
              </a:rPr>
              <a:t>results analysis</a:t>
            </a:r>
            <a:r>
              <a:rPr lang="en-GB" dirty="0">
                <a:solidFill>
                  <a:schemeClr val="accent2"/>
                </a:solidFill>
              </a:rPr>
              <a:t>’</a:t>
            </a:r>
            <a:r>
              <a:rPr lang="en-GB" b="0" i="0" u="none" strike="noStrike" cap="none" dirty="0">
                <a:solidFill>
                  <a:schemeClr val="accent2"/>
                </a:solidFill>
                <a:latin typeface="Arial"/>
                <a:ea typeface="Arial"/>
                <a:cs typeface="Arial"/>
                <a:sym typeface="Arial"/>
              </a:rPr>
              <a:t> tab on Testing Portal</a:t>
            </a:r>
            <a:r>
              <a:rPr lang="en-GB" dirty="0">
                <a:solidFill>
                  <a:schemeClr val="accent2"/>
                </a:solidFill>
              </a:rPr>
              <a:t> </a:t>
            </a:r>
            <a:r>
              <a:rPr lang="en-GB" b="0" i="0" u="none" strike="noStrike" cap="none" dirty="0">
                <a:solidFill>
                  <a:schemeClr val="accent2"/>
                </a:solidFill>
                <a:latin typeface="Arial"/>
                <a:ea typeface="Arial"/>
                <a:cs typeface="Arial"/>
                <a:sym typeface="Arial"/>
              </a:rPr>
              <a:t>and download table of results at close time. Or</a:t>
            </a:r>
            <a:br>
              <a:rPr lang="en-GB" dirty="0">
                <a:solidFill>
                  <a:schemeClr val="accent2"/>
                </a:solidFill>
              </a:rPr>
            </a:br>
            <a:r>
              <a:rPr lang="en-GB" b="0" i="0" u="none" strike="noStrike" cap="none" dirty="0">
                <a:solidFill>
                  <a:schemeClr val="accent2"/>
                </a:solidFill>
                <a:latin typeface="Arial"/>
                <a:ea typeface="Arial"/>
                <a:cs typeface="Arial"/>
                <a:sym typeface="Arial"/>
              </a:rPr>
              <a:t>2) You delete out</a:t>
            </a:r>
            <a:r>
              <a:rPr lang="en-GB" dirty="0">
                <a:solidFill>
                  <a:schemeClr val="accent2"/>
                </a:solidFill>
              </a:rPr>
              <a:t>standing tests from ‘outstanding tests’ tab.</a:t>
            </a:r>
          </a:p>
          <a:p>
            <a:pPr marL="914400" marR="0" lvl="1" indent="-317500" algn="l" rtl="0">
              <a:spcBef>
                <a:spcPts val="1000"/>
              </a:spcBef>
              <a:spcAft>
                <a:spcPts val="0"/>
              </a:spcAft>
              <a:buClr>
                <a:schemeClr val="accent2"/>
              </a:buClr>
              <a:buFont typeface="Noto Sans Symbols"/>
              <a:buChar char="❏"/>
            </a:pPr>
            <a:endParaRPr lang="en-GB" dirty="0">
              <a:solidFill>
                <a:schemeClr val="accent2"/>
              </a:solidFill>
            </a:endParaRPr>
          </a:p>
          <a:p>
            <a:pPr marL="457200" marR="0" lvl="0" indent="0" algn="l" rtl="0">
              <a:spcBef>
                <a:spcPts val="1000"/>
              </a:spcBef>
              <a:spcAft>
                <a:spcPts val="0"/>
              </a:spcAft>
              <a:buNone/>
            </a:pPr>
            <a:endParaRPr b="0" i="0" u="none" strike="noStrike" cap="none" dirty="0">
              <a:solidFill>
                <a:schemeClr val="accent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8" name="Shape 308"/>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309" name="Shape 309"/>
          <p:cNvSpPr txBox="1">
            <a:spLocks noGrp="1"/>
          </p:cNvSpPr>
          <p:nvPr>
            <p:ph type="title"/>
          </p:nvPr>
        </p:nvSpPr>
        <p:spPr>
          <a:xfrm>
            <a:off x="4246075" y="787200"/>
            <a:ext cx="6673800" cy="1427100"/>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3200" b="0" i="0" u="none" strike="noStrike" cap="none" dirty="0">
                <a:solidFill>
                  <a:srgbClr val="053B8C"/>
                </a:solidFill>
                <a:latin typeface="Arial"/>
                <a:ea typeface="Arial"/>
                <a:cs typeface="Arial"/>
                <a:sym typeface="Arial"/>
              </a:rPr>
              <a:t>Other features</a:t>
            </a:r>
            <a:br>
              <a:rPr lang="en-GB" sz="3200" b="0" i="0" u="none" strike="noStrike" cap="none" dirty="0">
                <a:solidFill>
                  <a:srgbClr val="053B8C"/>
                </a:solidFill>
                <a:latin typeface="Arial"/>
                <a:ea typeface="Arial"/>
                <a:cs typeface="Arial"/>
                <a:sym typeface="Arial"/>
              </a:rPr>
            </a:br>
            <a:r>
              <a:rPr lang="en-GB" sz="1200" b="0" i="0" u="none" strike="noStrike" cap="none" dirty="0">
                <a:solidFill>
                  <a:srgbClr val="053B8C"/>
                </a:solidFill>
                <a:latin typeface="Arial"/>
                <a:ea typeface="Arial"/>
                <a:cs typeface="Arial"/>
                <a:sym typeface="Arial"/>
              </a:rPr>
              <a:t>Just a reminder on the other things we have added to make your experience with us better.</a:t>
            </a:r>
          </a:p>
        </p:txBody>
      </p:sp>
      <p:sp>
        <p:nvSpPr>
          <p:cNvPr id="3" name="Text Placeholder 2">
            <a:extLst>
              <a:ext uri="{FF2B5EF4-FFF2-40B4-BE49-F238E27FC236}">
                <a16:creationId xmlns:a16="http://schemas.microsoft.com/office/drawing/2014/main" id="{351FF998-C344-4870-83CE-CFB205BB4B26}"/>
              </a:ext>
            </a:extLst>
          </p:cNvPr>
          <p:cNvSpPr>
            <a:spLocks noGrp="1"/>
          </p:cNvSpPr>
          <p:nvPr>
            <p:ph type="body" idx="1"/>
          </p:nvPr>
        </p:nvSpPr>
        <p:spPr/>
        <p:txBody>
          <a:bodyPr/>
          <a:lstStyle/>
          <a:p>
            <a:r>
              <a:rPr lang="en-US" sz="1600" dirty="0"/>
              <a:t>Pre Mixed Tests for you to use now (e.g. Numeracy with Attention to detail)</a:t>
            </a:r>
          </a:p>
          <a:p>
            <a:r>
              <a:rPr lang="en-US" sz="1600" dirty="0"/>
              <a:t>A new Mixed Test for you if you need</a:t>
            </a:r>
          </a:p>
          <a:p>
            <a:r>
              <a:rPr lang="en-US" sz="1600" dirty="0"/>
              <a:t>Your questions/tests on our portal – uploaded by us.</a:t>
            </a:r>
          </a:p>
          <a:p>
            <a:r>
              <a:rPr lang="en-US" sz="1600" dirty="0"/>
              <a:t>Your logo on all test results</a:t>
            </a:r>
          </a:p>
          <a:p>
            <a:r>
              <a:rPr lang="en-US" sz="1600" dirty="0"/>
              <a:t>Bulk upload of candidates by you or us</a:t>
            </a:r>
          </a:p>
          <a:p>
            <a:r>
              <a:rPr lang="en-US" sz="1600" dirty="0"/>
              <a:t>Additional field on test results – e.g. location of your candidate so you can work out their commute.</a:t>
            </a:r>
          </a:p>
          <a:p>
            <a:r>
              <a:rPr lang="en-US" sz="1600" dirty="0"/>
              <a:t>Reasonable adjustments can be made for disadvantaged applicants e.g. extra time. </a:t>
            </a:r>
          </a:p>
        </p:txBody>
      </p:sp>
      <p:sp>
        <p:nvSpPr>
          <p:cNvPr id="5" name="Text Placeholder 4">
            <a:extLst>
              <a:ext uri="{FF2B5EF4-FFF2-40B4-BE49-F238E27FC236}">
                <a16:creationId xmlns:a16="http://schemas.microsoft.com/office/drawing/2014/main" id="{2DDBA85C-428C-4A98-B55B-98588EF3AF4D}"/>
              </a:ext>
            </a:extLst>
          </p:cNvPr>
          <p:cNvSpPr>
            <a:spLocks noGrp="1"/>
          </p:cNvSpPr>
          <p:nvPr>
            <p:ph type="body" idx="2"/>
          </p:nvPr>
        </p:nvSpPr>
        <p:spPr/>
        <p:txBody>
          <a:bodyPr/>
          <a:lstStyle/>
          <a:p>
            <a:r>
              <a:rPr lang="en-US" sz="1600" dirty="0"/>
              <a:t>Obtain test link from outstanding tests area if email is missing – no resend.</a:t>
            </a:r>
          </a:p>
          <a:p>
            <a:r>
              <a:rPr lang="en-US" sz="1600" dirty="0"/>
              <a:t>Multi user access - Share one account or have multiple no extra charge your choice</a:t>
            </a:r>
          </a:p>
          <a:p>
            <a:r>
              <a:rPr lang="en-US" sz="1600" dirty="0"/>
              <a:t>Results auto marked and back to you in 10 minutes. 24/7/365</a:t>
            </a:r>
          </a:p>
          <a:p>
            <a:r>
              <a:rPr lang="en-US" sz="1600" dirty="0"/>
              <a:t>Edit the email candidates get with the test link.</a:t>
            </a:r>
          </a:p>
          <a:p>
            <a:r>
              <a:rPr lang="en-US" sz="1600" dirty="0"/>
              <a:t>Paypal or in arrears invoicing monthly</a:t>
            </a:r>
          </a:p>
          <a:p>
            <a:r>
              <a:rPr lang="en-US" sz="1600" dirty="0"/>
              <a:t>Download results table and league table</a:t>
            </a:r>
          </a:p>
          <a:p>
            <a:r>
              <a:rPr lang="en-US" sz="1600" dirty="0"/>
              <a:t>GDPR and Employee Engagement testing to bring up own staff knowledge www.iiop.co.uk</a:t>
            </a:r>
            <a:endParaRPr lang="en-GB" sz="1600" dirty="0"/>
          </a:p>
        </p:txBody>
      </p:sp>
    </p:spTree>
    <p:extLst>
      <p:ext uri="{BB962C8B-B14F-4D97-AF65-F5344CB8AC3E}">
        <p14:creationId xmlns:p14="http://schemas.microsoft.com/office/powerpoint/2010/main" val="3660005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1581878" y="980516"/>
            <a:ext cx="8453905" cy="2698248"/>
          </a:xfrm>
          <a:prstGeom prst="rect">
            <a:avLst/>
          </a:prstGeom>
          <a:noFill/>
          <a:ln>
            <a:noFill/>
          </a:ln>
        </p:spPr>
        <p:txBody>
          <a:bodyPr wrap="square" lIns="91425" tIns="45700" rIns="91425" bIns="45700" anchor="ctr" anchorCtr="0">
            <a:noAutofit/>
          </a:bodyPr>
          <a:lstStyle/>
          <a:p>
            <a:pPr marL="0" marR="0" lvl="0" indent="0" algn="l" rtl="0">
              <a:spcBef>
                <a:spcPts val="0"/>
              </a:spcBef>
              <a:buClr>
                <a:srgbClr val="053B8C"/>
              </a:buClr>
              <a:buSzPct val="25000"/>
              <a:buFont typeface="Arial"/>
              <a:buNone/>
            </a:pPr>
            <a:r>
              <a:rPr lang="en-GB" sz="2000" b="0" i="1" u="none" strike="noStrike" cap="none" dirty="0">
                <a:solidFill>
                  <a:srgbClr val="053B8C"/>
                </a:solidFill>
                <a:latin typeface="Arial"/>
                <a:ea typeface="Arial"/>
                <a:cs typeface="Arial"/>
                <a:sym typeface="Arial"/>
              </a:rPr>
              <a:t>Having found Recruitment tests on the web the entire process has been fantastic and the team have made it so easy for us to get started.</a:t>
            </a:r>
            <a:br>
              <a:rPr lang="en-GB" sz="2000" b="0" i="1" u="none" strike="noStrike" cap="none" dirty="0">
                <a:solidFill>
                  <a:srgbClr val="053B8C"/>
                </a:solidFill>
                <a:latin typeface="Arial"/>
                <a:ea typeface="Arial"/>
                <a:cs typeface="Arial"/>
                <a:sym typeface="Arial"/>
              </a:rPr>
            </a:br>
            <a:br>
              <a:rPr lang="en-GB" sz="2000" b="0" i="1" u="none" strike="noStrike" cap="none" dirty="0">
                <a:solidFill>
                  <a:srgbClr val="053B8C"/>
                </a:solidFill>
                <a:latin typeface="Arial"/>
                <a:ea typeface="Arial"/>
                <a:cs typeface="Arial"/>
                <a:sym typeface="Arial"/>
              </a:rPr>
            </a:br>
            <a:r>
              <a:rPr lang="en-GB" sz="2000" b="0" i="1" u="none" strike="noStrike" cap="none" dirty="0">
                <a:solidFill>
                  <a:srgbClr val="053B8C"/>
                </a:solidFill>
                <a:latin typeface="Arial"/>
                <a:ea typeface="Arial"/>
                <a:cs typeface="Arial"/>
                <a:sym typeface="Arial"/>
              </a:rPr>
              <a:t>We are now using the tests and are seeing the benefit.</a:t>
            </a:r>
            <a:br>
              <a:rPr lang="en-GB" sz="2000" b="0" i="1" u="none" strike="noStrike" cap="none" dirty="0">
                <a:solidFill>
                  <a:srgbClr val="053B8C"/>
                </a:solidFill>
                <a:latin typeface="Arial"/>
                <a:ea typeface="Arial"/>
                <a:cs typeface="Arial"/>
                <a:sym typeface="Arial"/>
              </a:rPr>
            </a:br>
            <a:br>
              <a:rPr lang="en-GB" sz="2000" b="0" i="1" u="none" strike="noStrike" cap="none" dirty="0">
                <a:solidFill>
                  <a:srgbClr val="053B8C"/>
                </a:solidFill>
                <a:latin typeface="Arial"/>
                <a:ea typeface="Arial"/>
                <a:cs typeface="Arial"/>
                <a:sym typeface="Arial"/>
              </a:rPr>
            </a:br>
            <a:r>
              <a:rPr lang="en-GB" sz="2000" b="0" i="1" u="none" strike="noStrike" cap="none" dirty="0">
                <a:solidFill>
                  <a:srgbClr val="053B8C"/>
                </a:solidFill>
                <a:latin typeface="Arial"/>
                <a:ea typeface="Arial"/>
                <a:cs typeface="Arial"/>
                <a:sym typeface="Arial"/>
              </a:rPr>
              <a:t>I would suggest that anyone searching for a solution makes sure they use these guys</a:t>
            </a:r>
          </a:p>
        </p:txBody>
      </p:sp>
      <p:sp>
        <p:nvSpPr>
          <p:cNvPr id="322" name="Shape 322"/>
          <p:cNvSpPr txBox="1">
            <a:spLocks noGrp="1"/>
          </p:cNvSpPr>
          <p:nvPr>
            <p:ph type="body" idx="1"/>
          </p:nvPr>
        </p:nvSpPr>
        <p:spPr>
          <a:xfrm>
            <a:off x="2745744" y="3634666"/>
            <a:ext cx="7725900" cy="3423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Clr>
                <a:schemeClr val="accent1"/>
              </a:buClr>
              <a:buSzPct val="25000"/>
              <a:buFont typeface="Noto Sans Symbols"/>
              <a:buNone/>
            </a:pPr>
            <a:r>
              <a:rPr lang="en-GB" sz="1400" i="0" u="none" strike="noStrike" cap="small" dirty="0">
                <a:solidFill>
                  <a:schemeClr val="accent1"/>
                </a:solidFill>
              </a:rPr>
              <a:t>Recommendation on LinkedIn from Simon at Total Motion</a:t>
            </a:r>
          </a:p>
        </p:txBody>
      </p:sp>
      <p:sp>
        <p:nvSpPr>
          <p:cNvPr id="323" name="Shape 323"/>
          <p:cNvSpPr txBox="1">
            <a:spLocks noGrp="1"/>
          </p:cNvSpPr>
          <p:nvPr>
            <p:ph type="body" idx="2"/>
          </p:nvPr>
        </p:nvSpPr>
        <p:spPr>
          <a:xfrm>
            <a:off x="1581875" y="5255400"/>
            <a:ext cx="9152700" cy="12405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Clr>
                <a:schemeClr val="accent1"/>
              </a:buClr>
              <a:buSzPct val="25000"/>
              <a:buFont typeface="Noto Sans Symbols"/>
              <a:buNone/>
            </a:pPr>
            <a:r>
              <a:rPr lang="en-GB" sz="1800" b="0" i="0" u="none" strike="noStrike" cap="none" dirty="0">
                <a:solidFill>
                  <a:srgbClr val="3F3F3F"/>
                </a:solidFill>
                <a:latin typeface="Arial"/>
                <a:ea typeface="Arial"/>
                <a:cs typeface="Arial"/>
                <a:sym typeface="Arial"/>
              </a:rPr>
              <a:t>If we have missed anything please be sure to</a:t>
            </a:r>
          </a:p>
          <a:p>
            <a:pPr marL="0" marR="0" lvl="0" indent="0" algn="l" rtl="0">
              <a:spcBef>
                <a:spcPts val="0"/>
              </a:spcBef>
              <a:spcAft>
                <a:spcPts val="0"/>
              </a:spcAft>
              <a:buClr>
                <a:schemeClr val="accent1"/>
              </a:buClr>
              <a:buSzPct val="25000"/>
              <a:buFont typeface="Noto Sans Symbols"/>
              <a:buNone/>
            </a:pPr>
            <a:r>
              <a:rPr lang="en-GB" sz="1800" b="0" i="0" u="none" strike="noStrike" cap="none" dirty="0">
                <a:solidFill>
                  <a:srgbClr val="3F3F3F"/>
                </a:solidFill>
                <a:latin typeface="Arial"/>
                <a:ea typeface="Arial"/>
                <a:cs typeface="Arial"/>
                <a:sym typeface="Arial"/>
              </a:rPr>
              <a:t>email us on </a:t>
            </a:r>
            <a:r>
              <a:rPr lang="en-GB" sz="1800" b="0" i="0" u="sng" strike="noStrike" cap="none" dirty="0">
                <a:solidFill>
                  <a:schemeClr val="hlink"/>
                </a:solidFill>
                <a:latin typeface="Arial"/>
                <a:ea typeface="Arial"/>
                <a:cs typeface="Arial"/>
                <a:sym typeface="Arial"/>
                <a:hlinkClick r:id="rId3"/>
              </a:rPr>
              <a:t>info@recruitment-tests.co.uk</a:t>
            </a:r>
          </a:p>
        </p:txBody>
      </p:sp>
      <p:pic>
        <p:nvPicPr>
          <p:cNvPr id="324" name="Shape 324"/>
          <p:cNvPicPr preferRelativeResize="0"/>
          <p:nvPr/>
        </p:nvPicPr>
        <p:blipFill rotWithShape="1">
          <a:blip r:embed="rId4">
            <a:alphaModFix/>
          </a:blip>
          <a:srcRect/>
          <a:stretch/>
        </p:blipFill>
        <p:spPr>
          <a:xfrm>
            <a:off x="8648746" y="5536242"/>
            <a:ext cx="2390775" cy="6381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Shape 329"/>
          <p:cNvSpPr txBox="1">
            <a:spLocks noGrp="1"/>
          </p:cNvSpPr>
          <p:nvPr>
            <p:ph type="title"/>
          </p:nvPr>
        </p:nvSpPr>
        <p:spPr>
          <a:xfrm>
            <a:off x="1140787" y="2124480"/>
            <a:ext cx="9926136" cy="2365200"/>
          </a:xfrm>
          <a:prstGeom prst="rect">
            <a:avLst/>
          </a:prstGeom>
          <a:noFill/>
          <a:ln>
            <a:noFill/>
          </a:ln>
        </p:spPr>
        <p:txBody>
          <a:bodyPr wrap="square" lIns="91425" tIns="45700" rIns="91425" bIns="45700" anchor="b" anchorCtr="0">
            <a:noAutofit/>
          </a:bodyPr>
          <a:lstStyle/>
          <a:p>
            <a:pPr marL="0" marR="0" lvl="0" indent="0" algn="l" rtl="0">
              <a:spcBef>
                <a:spcPts val="0"/>
              </a:spcBef>
              <a:buClr>
                <a:srgbClr val="053B8C"/>
              </a:buClr>
              <a:buSzPct val="25000"/>
              <a:buFont typeface="Arial"/>
              <a:buNone/>
            </a:pPr>
            <a:r>
              <a:rPr lang="en-GB" sz="2800" b="0" i="0" u="none" strike="noStrike" cap="none" dirty="0">
                <a:solidFill>
                  <a:srgbClr val="053B8C"/>
                </a:solidFill>
                <a:latin typeface="Arial"/>
                <a:ea typeface="Arial"/>
                <a:cs typeface="Arial"/>
                <a:sym typeface="Arial"/>
              </a:rPr>
              <a:t>We would be so pleased if you would </a:t>
            </a:r>
            <a:r>
              <a:rPr lang="en-GB" sz="2800" dirty="0">
                <a:solidFill>
                  <a:srgbClr val="053B8C"/>
                </a:solidFill>
              </a:rPr>
              <a:t>connect with us</a:t>
            </a:r>
            <a:r>
              <a:rPr lang="en-GB" sz="2800" b="0" i="0" u="none" strike="noStrike" cap="none" dirty="0">
                <a:solidFill>
                  <a:srgbClr val="053B8C"/>
                </a:solidFill>
                <a:latin typeface="Arial"/>
                <a:ea typeface="Arial"/>
                <a:cs typeface="Arial"/>
                <a:sym typeface="Arial"/>
              </a:rPr>
              <a:t> on Linkedin for more information and recommendations</a:t>
            </a:r>
            <a:r>
              <a:rPr lang="en-GB" sz="2800" dirty="0">
                <a:solidFill>
                  <a:srgbClr val="053B8C"/>
                </a:solidFill>
              </a:rPr>
              <a:t>.</a:t>
            </a:r>
            <a:r>
              <a:rPr lang="en-GB" sz="2800" b="0" i="0" u="none" strike="noStrike" cap="none" dirty="0">
                <a:solidFill>
                  <a:srgbClr val="053B8C"/>
                </a:solidFill>
                <a:latin typeface="Arial"/>
                <a:ea typeface="Arial"/>
                <a:cs typeface="Arial"/>
                <a:sym typeface="Arial"/>
              </a:rPr>
              <a:t> </a:t>
            </a:r>
          </a:p>
          <a:p>
            <a:pPr marL="0" marR="0" lvl="0" indent="0" algn="l" rtl="0">
              <a:spcBef>
                <a:spcPts val="0"/>
              </a:spcBef>
              <a:buClr>
                <a:srgbClr val="053B8C"/>
              </a:buClr>
              <a:buSzPct val="25000"/>
              <a:buFont typeface="Arial"/>
              <a:buNone/>
            </a:pPr>
            <a:r>
              <a:rPr lang="en-GB" sz="2800" b="0" i="0" u="none" strike="noStrike" cap="none" dirty="0">
                <a:solidFill>
                  <a:srgbClr val="053B8C"/>
                </a:solidFill>
                <a:latin typeface="Arial"/>
                <a:ea typeface="Arial"/>
                <a:cs typeface="Arial"/>
                <a:sym typeface="Arial"/>
              </a:rPr>
              <a:t> </a:t>
            </a:r>
            <a:br>
              <a:rPr lang="en-GB" sz="2800" b="0" i="0" u="none" strike="noStrike" cap="none" dirty="0">
                <a:solidFill>
                  <a:srgbClr val="053B8C"/>
                </a:solidFill>
                <a:latin typeface="Arial"/>
                <a:ea typeface="Arial"/>
                <a:cs typeface="Arial"/>
                <a:sym typeface="Arial"/>
              </a:rPr>
            </a:br>
            <a:r>
              <a:rPr lang="en-GB" sz="2800" dirty="0">
                <a:solidFill>
                  <a:srgbClr val="053B8C"/>
                </a:solidFill>
              </a:rPr>
              <a:t>Kind regards</a:t>
            </a:r>
            <a:r>
              <a:rPr lang="en-GB" sz="2800" b="0" i="0" u="none" strike="noStrike" cap="none" dirty="0">
                <a:solidFill>
                  <a:srgbClr val="053B8C"/>
                </a:solidFill>
                <a:latin typeface="Arial"/>
                <a:ea typeface="Arial"/>
                <a:cs typeface="Arial"/>
                <a:sym typeface="Arial"/>
              </a:rPr>
              <a:t>,</a:t>
            </a:r>
            <a:br>
              <a:rPr lang="en-GB" sz="2800" dirty="0">
                <a:solidFill>
                  <a:srgbClr val="053B8C"/>
                </a:solidFill>
              </a:rPr>
            </a:br>
            <a:r>
              <a:rPr lang="en-GB" sz="2800" dirty="0">
                <a:solidFill>
                  <a:srgbClr val="053B8C"/>
                </a:solidFill>
              </a:rPr>
              <a:t>Jesse, Denise, James, Rahul, Sarah, Sharaz</a:t>
            </a:r>
            <a:br>
              <a:rPr lang="en-GB" sz="2800" dirty="0">
                <a:solidFill>
                  <a:srgbClr val="053B8C"/>
                </a:solidFill>
              </a:rPr>
            </a:br>
            <a:r>
              <a:rPr lang="en-GB" sz="2800" dirty="0">
                <a:solidFill>
                  <a:srgbClr val="053B8C"/>
                </a:solidFill>
              </a:rPr>
              <a:t>+the rest of the RT team</a:t>
            </a:r>
            <a:endParaRPr lang="en-GB" sz="2800" b="0" i="0" u="none" strike="noStrike" cap="none" dirty="0">
              <a:solidFill>
                <a:srgbClr val="053B8C"/>
              </a:solidFill>
              <a:latin typeface="Arial"/>
              <a:ea typeface="Arial"/>
              <a:cs typeface="Arial"/>
              <a:sym typeface="Arial"/>
            </a:endParaRPr>
          </a:p>
        </p:txBody>
      </p:sp>
      <p:pic>
        <p:nvPicPr>
          <p:cNvPr id="330" name="Shape 330"/>
          <p:cNvPicPr preferRelativeResize="0"/>
          <p:nvPr/>
        </p:nvPicPr>
        <p:blipFill rotWithShape="1">
          <a:blip r:embed="rId3">
            <a:alphaModFix/>
          </a:blip>
          <a:srcRect/>
          <a:stretch/>
        </p:blipFill>
        <p:spPr>
          <a:xfrm>
            <a:off x="1224904" y="1136257"/>
            <a:ext cx="2390775" cy="638174"/>
          </a:xfrm>
          <a:prstGeom prst="rect">
            <a:avLst/>
          </a:prstGeom>
          <a:noFill/>
          <a:ln>
            <a:noFill/>
          </a:ln>
        </p:spPr>
      </p:pic>
      <p:sp>
        <p:nvSpPr>
          <p:cNvPr id="331" name="Shape 331"/>
          <p:cNvSpPr/>
          <p:nvPr/>
        </p:nvSpPr>
        <p:spPr>
          <a:xfrm>
            <a:off x="1501200" y="5350065"/>
            <a:ext cx="8696400" cy="9234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endParaRPr lang="en-GB" sz="1800" b="1" i="1" dirty="0">
              <a:solidFill>
                <a:schemeClr val="accent1"/>
              </a:solidFill>
            </a:endParaRPr>
          </a:p>
          <a:p>
            <a:pPr lvl="0"/>
            <a:endParaRPr sz="1800" dirty="0">
              <a:solidFill>
                <a:schemeClr val="dk1"/>
              </a:solidFill>
              <a:latin typeface="Arial"/>
              <a:ea typeface="Arial"/>
              <a:cs typeface="Arial"/>
              <a:sym typeface="Arial"/>
            </a:endParaRPr>
          </a:p>
        </p:txBody>
      </p:sp>
      <p:sp>
        <p:nvSpPr>
          <p:cNvPr id="6" name="TextBox 5">
            <a:extLst>
              <a:ext uri="{FF2B5EF4-FFF2-40B4-BE49-F238E27FC236}">
                <a16:creationId xmlns:a16="http://schemas.microsoft.com/office/drawing/2014/main" id="{9A34BE0F-B47C-49D7-9C4F-B60570D7A8D7}"/>
              </a:ext>
            </a:extLst>
          </p:cNvPr>
          <p:cNvSpPr txBox="1"/>
          <p:nvPr/>
        </p:nvSpPr>
        <p:spPr>
          <a:xfrm>
            <a:off x="1357460" y="5350065"/>
            <a:ext cx="9492791" cy="954107"/>
          </a:xfrm>
          <a:prstGeom prst="rect">
            <a:avLst/>
          </a:prstGeom>
          <a:noFill/>
        </p:spPr>
        <p:txBody>
          <a:bodyPr wrap="square">
            <a:spAutoFit/>
          </a:bodyPr>
          <a:lstStyle/>
          <a:p>
            <a:r>
              <a:rPr lang="en-GB" sz="2800" dirty="0">
                <a:hlinkClick r:id="rId4"/>
              </a:rPr>
              <a:t>https://www.linkedin.com/in/denise-spencer-7a3105179/</a:t>
            </a:r>
          </a:p>
          <a:p>
            <a:r>
              <a:rPr lang="en-GB" sz="2800" dirty="0">
                <a:hlinkClick r:id="rId4"/>
              </a:rPr>
              <a:t>https://www.linkedin.com/in/jesse-lawson-a545874b/</a:t>
            </a:r>
            <a:endParaRPr lang="en-GB" sz="2800" dirty="0"/>
          </a:p>
        </p:txBody>
      </p:sp>
    </p:spTree>
  </p:cSld>
  <p:clrMapOvr>
    <a:masterClrMapping/>
  </p:clrMapOvr>
</p:sld>
</file>

<file path=ppt/theme/theme1.xml><?xml version="1.0" encoding="utf-8"?>
<a:theme xmlns:a="http://schemas.openxmlformats.org/drawingml/2006/main" name="Ion Boardroom">
  <a:themeElements>
    <a:clrScheme name="Custom 6">
      <a:dk1>
        <a:srgbClr val="000000"/>
      </a:dk1>
      <a:lt1>
        <a:srgbClr val="FFFFFF"/>
      </a:lt1>
      <a:dk2>
        <a:srgbClr val="F0F4F4"/>
      </a:dk2>
      <a:lt2>
        <a:srgbClr val="F4CD26"/>
      </a:lt2>
      <a:accent1>
        <a:srgbClr val="053B8C"/>
      </a:accent1>
      <a:accent2>
        <a:srgbClr val="FF5500"/>
      </a:accent2>
      <a:accent3>
        <a:srgbClr val="92D050"/>
      </a:accent3>
      <a:accent4>
        <a:srgbClr val="0088CC"/>
      </a:accent4>
      <a:accent5>
        <a:srgbClr val="F4CD26"/>
      </a:accent5>
      <a:accent6>
        <a:srgbClr val="BFBFBF"/>
      </a:accent6>
      <a:hlink>
        <a:srgbClr val="053B8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24962</TotalTime>
  <Words>2257</Words>
  <Application>Microsoft Office PowerPoint</Application>
  <PresentationFormat>Widescreen</PresentationFormat>
  <Paragraphs>115</Paragraphs>
  <Slides>19</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Noto Sans Symbols</vt:lpstr>
      <vt:lpstr>Open Sans</vt:lpstr>
      <vt:lpstr>Ion Boardroom</vt:lpstr>
      <vt:lpstr>PowerPoint Presentation</vt:lpstr>
      <vt:lpstr>Offer</vt:lpstr>
      <vt:lpstr>Useful links</vt:lpstr>
      <vt:lpstr>Index</vt:lpstr>
      <vt:lpstr>www.recruitment-tests.co.uk / Login tab / Email / “test”</vt:lpstr>
      <vt:lpstr>7 Testing Portal options - you are in control</vt:lpstr>
      <vt:lpstr>Navigation guides</vt:lpstr>
      <vt:lpstr>An example of instructions a candidate will receive after you have sent a test to them. Candidate receives one email per test which you send. The link in email can only be used once.</vt:lpstr>
      <vt:lpstr>You can send the same test to numerous candidates at the same time:</vt:lpstr>
      <vt:lpstr>If your candidate list is long (200 max), maybe the below will help send tests out once in one batch.  We can upload a large batch for you if you prefer.</vt:lpstr>
      <vt:lpstr>Candidate Care Options Unfortunately despite our best efforts, a small number of candidates try to break our standard system which works for 99.9% of other candidates every day</vt:lpstr>
      <vt:lpstr>Anti Cheating measures (remote) Unfortunately a small number of candidates try to cheat in one way or another when taking  tests remote, unlike some testing companies we have a level playing field.</vt:lpstr>
      <vt:lpstr>Copy test link to candidate if email not found.</vt:lpstr>
      <vt:lpstr>Copy PDF results and downloadable table</vt:lpstr>
      <vt:lpstr>If you would prefer your candidates to take the test in your office (e.g. Assessment Centre) rather than at home you can send ‘indirect’ by choosing your spare office computer email address inbox and the candidates name. The candidate sits at that computer and opens the one test one email and click the link when ready to start the test.</vt:lpstr>
      <vt:lpstr>PowerPoint Presentation</vt:lpstr>
      <vt:lpstr>Other features Just a reminder on the other things we have added to make your experience with us better.</vt:lpstr>
      <vt:lpstr>Having found Recruitment tests on the web the entire process has been fantastic and the team have made it so easy for us to get started.  We are now using the tests and are seeing the benefit.  I would suggest that anyone searching for a solution makes sure they use these guys</vt:lpstr>
      <vt:lpstr>We would be so pleased if you would connect with us on Linkedin for more information and recommendations.    Kind regards, Jesse, Denise, James, Rahul, Sarah, Sharaz +the rest of the RT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Recruitment Tests</dc:title>
  <dc:creator>RT and IIOP</dc:creator>
  <cp:lastModifiedBy>Paul Howarth Howarth</cp:lastModifiedBy>
  <cp:revision>71</cp:revision>
  <dcterms:modified xsi:type="dcterms:W3CDTF">2025-01-10T13:30:25Z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